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8" r:id="rId3"/>
    <p:sldId id="259" r:id="rId4"/>
    <p:sldId id="260" r:id="rId5"/>
    <p:sldId id="271" r:id="rId6"/>
    <p:sldId id="308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0" r:id="rId17"/>
    <p:sldId id="307" r:id="rId18"/>
    <p:sldId id="273" r:id="rId19"/>
    <p:sldId id="272" r:id="rId20"/>
    <p:sldId id="310" r:id="rId21"/>
    <p:sldId id="274" r:id="rId22"/>
    <p:sldId id="275" r:id="rId23"/>
    <p:sldId id="276" r:id="rId24"/>
    <p:sldId id="293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7" r:id="rId42"/>
    <p:sldId id="295" r:id="rId43"/>
    <p:sldId id="296" r:id="rId44"/>
    <p:sldId id="298" r:id="rId45"/>
    <p:sldId id="299" r:id="rId46"/>
    <p:sldId id="300" r:id="rId47"/>
    <p:sldId id="301" r:id="rId48"/>
    <p:sldId id="305" r:id="rId49"/>
    <p:sldId id="302" r:id="rId50"/>
    <p:sldId id="304" r:id="rId51"/>
    <p:sldId id="306" r:id="rId52"/>
    <p:sldId id="31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77" autoAdjust="0"/>
    <p:restoredTop sz="85509" autoAdjust="0"/>
  </p:normalViewPr>
  <p:slideViewPr>
    <p:cSldViewPr snapToGrid="0">
      <p:cViewPr varScale="1">
        <p:scale>
          <a:sx n="89" d="100"/>
          <a:sy n="89" d="100"/>
        </p:scale>
        <p:origin x="23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A1724-CAF8-48A3-882A-5C94715508B1}" type="datetimeFigureOut">
              <a:rPr lang="en-US" smtClean="0"/>
              <a:t>2018-11-13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B8DBD-CC34-4519-8502-E3CE60B38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08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8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Personally I’ve never used </a:t>
            </a:r>
            <a:r>
              <a:rPr lang="en-US" dirty="0" err="1"/>
              <a:t>libfuzzer</a:t>
            </a:r>
            <a:r>
              <a:rPr lang="en-US" dirty="0"/>
              <a:t>. I just want to be clear that I don’t really understand this and can’t speak to it effectively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89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coverage you discard everything you compute</a:t>
            </a:r>
          </a:p>
          <a:p>
            <a:r>
              <a:rPr lang="en-US" dirty="0"/>
              <a:t>You spend 10,000 hours of CPU time fuzzing and yet you only save about 10 minutes worth of fuzzing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65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Time-to-same-coverage is just that you get the same coverage in less time. </a:t>
            </a:r>
            <a:r>
              <a:rPr lang="en-US" dirty="0" err="1"/>
              <a:t>Eg.</a:t>
            </a:r>
            <a:r>
              <a:rPr lang="en-US" dirty="0"/>
              <a:t> 100k blocks of coverage in 10 minutes vs 100 minutes.</a:t>
            </a:r>
          </a:p>
          <a:p>
            <a:r>
              <a:rPr lang="en-US" dirty="0"/>
              <a:t>See the resources slide for the link to the “Putting the Hype in Hypervisor” slides. I think there’s a recording out there too I could maybe find.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495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34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new coverage is found the input “latches” previous known good states</a:t>
            </a:r>
          </a:p>
          <a:p>
            <a:r>
              <a:rPr lang="en-US" dirty="0"/>
              <a:t>This allows us to build on old inputs that hit unique states. This </a:t>
            </a:r>
            <a:r>
              <a:rPr lang="en-US"/>
              <a:t>has huge benefits for programs that are branch heavy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32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42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Feeding back crashes is usually not feasible unless you are using a harness that can quickly handle and reset from crashes</a:t>
            </a:r>
          </a:p>
          <a:p>
            <a:r>
              <a:rPr lang="en-US" dirty="0"/>
              <a:t>If it takes 5 seconds for your program to restart after a crash, crash feedback will kill your </a:t>
            </a:r>
            <a:r>
              <a:rPr lang="en-US" dirty="0" err="1"/>
              <a:t>fuzzer</a:t>
            </a:r>
            <a:r>
              <a:rPr lang="en-US" dirty="0"/>
              <a:t> uptime</a:t>
            </a:r>
          </a:p>
          <a:p>
            <a:r>
              <a:rPr lang="en-US" dirty="0"/>
              <a:t>Coverage reports can be looked at by a human to determine the amount of missed code</a:t>
            </a:r>
          </a:p>
          <a:p>
            <a:r>
              <a:rPr lang="en-US" dirty="0"/>
              <a:t>This human analysis can help guide further generator/mutator design such that the missed paths are hit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93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anything you can to increase crashes</a:t>
            </a:r>
          </a:p>
          <a:p>
            <a:r>
              <a:rPr lang="en-US" dirty="0"/>
              <a:t>Add hooks to try to detect logic bugs like system() getting arbitrary parameters</a:t>
            </a:r>
          </a:p>
          <a:p>
            <a:r>
              <a:rPr lang="en-US" dirty="0"/>
              <a:t>If authentication is in scope of your target, putting a crash on auth success might be useful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09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Seriously. This SML2 bug is so easy to trigger and you can jump around modifying memory for typically 15+ seconds before crashing.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49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hasn’t caught on</a:t>
            </a:r>
          </a:p>
          <a:p>
            <a:r>
              <a:rPr lang="en-US" dirty="0"/>
              <a:t>Not much tooling exists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4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Emphasis on binary fuzzing. I’m no expert in fuzzing web or interpreted languages</a:t>
            </a:r>
          </a:p>
          <a:p>
            <a:r>
              <a:rPr lang="en-US" dirty="0"/>
              <a:t>That’s my Halloween outfit for 2018, anyone know the reference?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61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Yeah that’s a Don’t Stop </a:t>
            </a:r>
            <a:r>
              <a:rPr lang="en-US" dirty="0" err="1"/>
              <a:t>Believin</a:t>
            </a:r>
            <a:r>
              <a:rPr lang="en-US" dirty="0"/>
              <a:t>’ Remix</a:t>
            </a:r>
          </a:p>
          <a:p>
            <a:r>
              <a:rPr lang="en-US" dirty="0"/>
              <a:t>Don’t trip</a:t>
            </a:r>
          </a:p>
          <a:p>
            <a:r>
              <a:rPr lang="en-US" dirty="0"/>
              <a:t>We’re </a:t>
            </a:r>
            <a:r>
              <a:rPr lang="en-US" dirty="0" err="1"/>
              <a:t>gonna</a:t>
            </a:r>
            <a:r>
              <a:rPr lang="en-US" dirty="0"/>
              <a:t> go through the major tools I developed through my career</a:t>
            </a:r>
          </a:p>
          <a:p>
            <a:r>
              <a:rPr lang="en-US" dirty="0"/>
              <a:t>For every one of these major tools there were dozens of tiny scripts and hacks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26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was approx. 2012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46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Approx</a:t>
            </a:r>
            <a:r>
              <a:rPr lang="en-US" dirty="0"/>
              <a:t> 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743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kindof</a:t>
            </a:r>
            <a:r>
              <a:rPr lang="en-US" dirty="0"/>
              <a:t> </a:t>
            </a:r>
            <a:r>
              <a:rPr lang="en-US" dirty="0" err="1"/>
              <a:t>wireshark</a:t>
            </a:r>
            <a:r>
              <a:rPr lang="en-US" dirty="0"/>
              <a:t> for chrome IPC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77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Being able to get a live view of all chrome IPC traffic was so helpful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Gave me the ability to track the breadth of my corpus and try to generate browser traffic to increase the number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Seriously I’m pretty sure all chrome fuzzing was/is done on Linux. Back when I did this almost any Windows specific IPC message was just full of bugs</a:t>
            </a:r>
          </a:p>
          <a:p>
            <a:r>
              <a:rPr lang="en-US" dirty="0"/>
              <a:t>I think this still works, it found a few crashes in 2017 when I tried it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734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on the right was some old chrome crash list I had laying around</a:t>
            </a:r>
          </a:p>
          <a:p>
            <a:r>
              <a:rPr lang="en-US" dirty="0"/>
              <a:t>LOW means null-</a:t>
            </a:r>
            <a:r>
              <a:rPr lang="en-US" dirty="0" err="1"/>
              <a:t>deref</a:t>
            </a:r>
            <a:r>
              <a:rPr lang="en-US" dirty="0"/>
              <a:t> (low address)</a:t>
            </a:r>
          </a:p>
          <a:p>
            <a:r>
              <a:rPr lang="en-US" dirty="0"/>
              <a:t>Things without LOW are typically more serious bugs</a:t>
            </a:r>
          </a:p>
          <a:p>
            <a:r>
              <a:rPr lang="en-US" dirty="0"/>
              <a:t>In this case they were both exploitable use-after-frees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39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Saving all of stack in a debug build is awesome. You can view all local variables in scope of all functions during </a:t>
            </a:r>
            <a:r>
              <a:rPr lang="en-US" dirty="0" err="1"/>
              <a:t>allocs</a:t>
            </a:r>
            <a:r>
              <a:rPr lang="en-US" dirty="0"/>
              <a:t> and frees and build a whole picture.</a:t>
            </a:r>
          </a:p>
          <a:p>
            <a:r>
              <a:rPr lang="en-US" dirty="0"/>
              <a:t>Downside is now chrome takes 40 </a:t>
            </a:r>
            <a:r>
              <a:rPr lang="en-US" dirty="0" err="1"/>
              <a:t>GiB</a:t>
            </a:r>
            <a:r>
              <a:rPr lang="en-US" dirty="0"/>
              <a:t> of RAM to run :D</a:t>
            </a:r>
          </a:p>
          <a:p>
            <a:r>
              <a:rPr lang="en-US" dirty="0"/>
              <a:t>Money can solve that problem, RAM is cheap (especially was in 2014 when I did this)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2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Screencap of my first hypervisor video on </a:t>
            </a:r>
            <a:r>
              <a:rPr lang="en-US" dirty="0" err="1"/>
              <a:t>youtube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240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talk much about the hypervisor. We’re just glossing over it. We talk about fuzzing with hypervisors as a concept later</a:t>
            </a:r>
          </a:p>
          <a:p>
            <a:r>
              <a:rPr lang="en-US" dirty="0"/>
              <a:t>This was written all in assembly</a:t>
            </a:r>
          </a:p>
          <a:p>
            <a:r>
              <a:rPr lang="en-US" dirty="0"/>
              <a:t>2014 I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777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Don’t talk much about the hypervisor. We’re just glossing over it. We talk about fuzzing with hypervisors as a concept later</a:t>
            </a:r>
          </a:p>
          <a:p>
            <a:r>
              <a:rPr lang="en-US" dirty="0"/>
              <a:t>Written in assembly still, I’m an idiot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52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the biggest source for security bugs</a:t>
            </a:r>
          </a:p>
          <a:p>
            <a:r>
              <a:rPr lang="en-US" dirty="0"/>
              <a:t>However most of the nutty exploits are through just reading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76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Don’t talk much about the hypervisor. We’re just glossing over it. We talk about fuzzing with hypervisors as a concept later</a:t>
            </a:r>
          </a:p>
          <a:p>
            <a:r>
              <a:rPr lang="en-US" dirty="0" err="1"/>
              <a:t>Ayy</a:t>
            </a:r>
            <a:r>
              <a:rPr lang="en-US" dirty="0"/>
              <a:t> it’s in C now</a:t>
            </a:r>
          </a:p>
          <a:p>
            <a:r>
              <a:rPr lang="en-US" dirty="0"/>
              <a:t>Hell yeah I did Defender before it was cool</a:t>
            </a:r>
          </a:p>
          <a:p>
            <a:r>
              <a:rPr lang="en-US" dirty="0"/>
              <a:t>2014 still? Maybe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985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 now we talk all day about fuzzing with hypervisors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84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Resetting the VM was about 3-4% of CPU time. This made it easy to go ham with crash feedback.</a:t>
            </a:r>
          </a:p>
          <a:p>
            <a:r>
              <a:rPr lang="en-US" dirty="0"/>
              <a:t>Lots of room to explore weird situations as discarding them and resetting cost almost nothing (milliseconds)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949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Seriously Word RTF was so bad…</a:t>
            </a:r>
          </a:p>
          <a:p>
            <a:r>
              <a:rPr lang="en-US" dirty="0"/>
              <a:t>I had I think 3 arbitrary EIP control bugs, meaning I effectively had 4 billion unique crashes</a:t>
            </a:r>
          </a:p>
          <a:p>
            <a:r>
              <a:rPr lang="en-US" dirty="0"/>
              <a:t>I even had a Word RTF crashing input that also crashed LibreOffice, was </a:t>
            </a:r>
            <a:r>
              <a:rPr lang="en-US" dirty="0" err="1"/>
              <a:t>kinda</a:t>
            </a:r>
            <a:r>
              <a:rPr lang="en-US" dirty="0"/>
              <a:t> fun to have 2 programs crash from the same input without intentionally setting it 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828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still </a:t>
            </a:r>
            <a:r>
              <a:rPr lang="en-US" dirty="0" err="1"/>
              <a:t>hypervised</a:t>
            </a:r>
            <a:r>
              <a:rPr lang="en-US" dirty="0"/>
              <a:t> in my </a:t>
            </a:r>
            <a:r>
              <a:rPr lang="en-US" dirty="0" err="1"/>
              <a:t>freetime</a:t>
            </a:r>
            <a:r>
              <a:rPr lang="en-US" dirty="0"/>
              <a:t> but Android was just too juicy to turn down.</a:t>
            </a:r>
          </a:p>
          <a:p>
            <a:r>
              <a:rPr lang="en-US" dirty="0"/>
              <a:t>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4639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Made resetting a lot faster as well</a:t>
            </a:r>
          </a:p>
          <a:p>
            <a:r>
              <a:rPr lang="en-US" dirty="0"/>
              <a:t>Could then do crash feedback trivially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888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Seriously this is really important, do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207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QEMU isn’t designed for fuzzing but quite honestly almost nothing is</a:t>
            </a:r>
          </a:p>
          <a:p>
            <a:r>
              <a:rPr lang="en-US" dirty="0"/>
              <a:t>There are generators and mutators out there, but really nothing that is a whole system for fuzzing</a:t>
            </a:r>
          </a:p>
          <a:p>
            <a:r>
              <a:rPr lang="en-US" dirty="0"/>
              <a:t>AFL just abuses fork() in a way not intended</a:t>
            </a:r>
          </a:p>
          <a:p>
            <a:r>
              <a:rPr lang="en-US" dirty="0" err="1"/>
              <a:t>Libfuzzer</a:t>
            </a:r>
            <a:r>
              <a:rPr lang="en-US" dirty="0"/>
              <a:t> still has huge overhead on resets on crashes</a:t>
            </a:r>
          </a:p>
          <a:p>
            <a:r>
              <a:rPr lang="en-US" dirty="0"/>
              <a:t>Unicorn has terrible performance for hooks, and also is slow to reset</a:t>
            </a:r>
          </a:p>
          <a:p>
            <a:r>
              <a:rPr lang="en-US" dirty="0"/>
              <a:t>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987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increased inputs by about 1000x, making it infeasible</a:t>
            </a:r>
          </a:p>
          <a:p>
            <a:r>
              <a:rPr lang="en-US" dirty="0"/>
              <a:t>I track fuzzing often by fuzz-cases-per-input, try to pin it to 100 (each input was fed through 100 times)</a:t>
            </a:r>
          </a:p>
          <a:p>
            <a:r>
              <a:rPr lang="en-US" dirty="0"/>
              <a:t>If you gain coverage faster than you can fuzz then there’s no point in doing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74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Preach</a:t>
            </a:r>
          </a:p>
          <a:p>
            <a:r>
              <a:rPr lang="en-US" dirty="0"/>
              <a:t>Late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75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showing random inputs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390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trying to find ways to describe this tech</a:t>
            </a:r>
          </a:p>
          <a:p>
            <a:r>
              <a:rPr lang="en-US" dirty="0"/>
              <a:t>Early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480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at all those features</a:t>
            </a:r>
          </a:p>
          <a:p>
            <a:r>
              <a:rPr lang="en-US" dirty="0"/>
              <a:t>You thought fuzzing targets without source is hard?</a:t>
            </a:r>
          </a:p>
          <a:p>
            <a:r>
              <a:rPr lang="en-US" dirty="0"/>
              <a:t>Try fuzzing targets you can never run</a:t>
            </a:r>
          </a:p>
          <a:p>
            <a:r>
              <a:rPr lang="en-US" dirty="0"/>
              <a:t>Or targets which you have lossy leaks of and maybe only have a portion of the binary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126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doesn’t look that impressive but this is a byte flipper with _no_ knowledge of the target</a:t>
            </a:r>
          </a:p>
          <a:p>
            <a:r>
              <a:rPr lang="en-US" dirty="0"/>
              <a:t>In seconds it was discovering magic strings (not via some feedback of strings in the binary either)</a:t>
            </a:r>
          </a:p>
          <a:p>
            <a:r>
              <a:rPr lang="en-US" dirty="0"/>
              <a:t>Just through observing program state and trying to classify which inputs were important</a:t>
            </a:r>
          </a:p>
          <a:p>
            <a:r>
              <a:rPr lang="en-US" dirty="0"/>
              <a:t>There’s going to be a whole detailed blog on the implications and limitations of this “solving”</a:t>
            </a:r>
          </a:p>
          <a:p>
            <a:r>
              <a:rPr lang="en-US" dirty="0"/>
              <a:t>It’s really neat. It won’t solve P=NP, but it might get you an extra little bit on your </a:t>
            </a:r>
            <a:r>
              <a:rPr lang="en-US" dirty="0" err="1"/>
              <a:t>fuzzer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290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Seriously, this talk should be at like 50 min by now but there’s a chance I blew through it in 20 min. It’s also possible you never see this slide because I went on way too big of a tangent.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971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bullet here is the most important takeaway</a:t>
            </a:r>
          </a:p>
          <a:p>
            <a:r>
              <a:rPr lang="en-US" dirty="0"/>
              <a:t>I’ve got thousands of hours in tool dev, covering many different techniques</a:t>
            </a:r>
          </a:p>
          <a:p>
            <a:r>
              <a:rPr lang="en-US" dirty="0"/>
              <a:t>I still bang out python scripts to fuzz new targets</a:t>
            </a:r>
          </a:p>
          <a:p>
            <a:r>
              <a:rPr lang="en-US" dirty="0"/>
              <a:t>Sunk cost is bad. Don’t use tools just because you have them</a:t>
            </a:r>
          </a:p>
          <a:p>
            <a:r>
              <a:rPr lang="en-US" dirty="0"/>
              <a:t>Get creative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675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trying to roast fuzzing tools but usually there’s a 100x speedup somewhere in there. Usually this is in the reset costs. Just because you are at 100% CPU usage doesn’t mean you’re effectively using the CPU.</a:t>
            </a:r>
          </a:p>
          <a:p>
            <a:r>
              <a:rPr lang="en-US" dirty="0"/>
              <a:t>In almost all of my snapshot </a:t>
            </a:r>
            <a:r>
              <a:rPr lang="en-US" dirty="0" err="1"/>
              <a:t>fuzzers</a:t>
            </a:r>
            <a:r>
              <a:rPr lang="en-US" dirty="0"/>
              <a:t> (emulators and hypervisors) my reset time is always &lt;5% of total CPU time when fuzzing. I typically spend 90% of CPU time inside of the VM running actual target code</a:t>
            </a:r>
          </a:p>
          <a:p>
            <a:r>
              <a:rPr lang="en-US" dirty="0"/>
              <a:t>It’s common for </a:t>
            </a:r>
            <a:r>
              <a:rPr lang="en-US" dirty="0" err="1"/>
              <a:t>fuzzers</a:t>
            </a:r>
            <a:r>
              <a:rPr lang="en-US" dirty="0"/>
              <a:t> to save inputs/crashes and reload them on a new run, I of course save inputs and crashes but usually start from scratch each time</a:t>
            </a:r>
          </a:p>
          <a:p>
            <a:r>
              <a:rPr lang="en-US" dirty="0"/>
              <a:t>Imagine you completely ruin your </a:t>
            </a:r>
            <a:r>
              <a:rPr lang="en-US" dirty="0" err="1"/>
              <a:t>fuzzer</a:t>
            </a:r>
            <a:r>
              <a:rPr lang="en-US" dirty="0"/>
              <a:t> but still reload old crashes… you still will get all the crashes and might not know you are running from a broken state</a:t>
            </a:r>
          </a:p>
          <a:p>
            <a:r>
              <a:rPr lang="en-US" dirty="0"/>
              <a:t>This also gives me an incredibly good reference point. I compare previous </a:t>
            </a:r>
            <a:r>
              <a:rPr lang="en-US" dirty="0" err="1"/>
              <a:t>fuzzer</a:t>
            </a:r>
            <a:r>
              <a:rPr lang="en-US" dirty="0"/>
              <a:t> runs with the current one. Does the new one get more coverage faster, more crashes faster? You probably improved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1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Typically fuzzing starts with a generator, or a mutator.</a:t>
            </a:r>
          </a:p>
          <a:p>
            <a:r>
              <a:rPr lang="en-US" dirty="0"/>
              <a:t>Sometimes both</a:t>
            </a:r>
          </a:p>
          <a:p>
            <a:r>
              <a:rPr lang="en-US" dirty="0"/>
              <a:t>Note there’s really no exploring here</a:t>
            </a:r>
          </a:p>
          <a:p>
            <a:r>
              <a:rPr lang="en-US" dirty="0"/>
              <a:t>If crashing is rolling a 6 on a die, and your </a:t>
            </a:r>
            <a:r>
              <a:rPr lang="en-US" dirty="0" err="1"/>
              <a:t>fuzzer</a:t>
            </a:r>
            <a:r>
              <a:rPr lang="en-US" dirty="0"/>
              <a:t> cannot generate a 6, it will never crash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61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fuzzer</a:t>
            </a:r>
            <a:r>
              <a:rPr lang="en-US" dirty="0"/>
              <a:t> isn’t going to find an auth bypass unless you have it checking permissions for changes</a:t>
            </a:r>
          </a:p>
          <a:p>
            <a:r>
              <a:rPr lang="en-US" dirty="0"/>
              <a:t>Really anything that doesn’t crash wont be caught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83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I specialize</a:t>
            </a:r>
          </a:p>
          <a:p>
            <a:r>
              <a:rPr lang="en-US" dirty="0"/>
              <a:t>There really aren’t many harnesses in the public world compared to generators/mutators/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There’s really no strict definition but I would consider something that monitors for crashes and provides a mechanism for supplying inputs and recording inputs is a harness. Further I think a harness restarts the program on crashes, etc. Really it just facilities fuzzing.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30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crude, really fast, really effective</a:t>
            </a:r>
          </a:p>
          <a:p>
            <a:r>
              <a:rPr lang="en-US" dirty="0"/>
              <a:t>Most targets need not more than this to start 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86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AFL is really biased towards file-based fuzzing. Performance and scaling can be quite bad as the </a:t>
            </a:r>
            <a:r>
              <a:rPr lang="en-US" dirty="0" err="1"/>
              <a:t>syscall</a:t>
            </a:r>
            <a:r>
              <a:rPr lang="en-US" dirty="0"/>
              <a:t> load is high. Can be mitigated with persistent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B8DBD-CC34-4519-8502-E3CE60B38D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9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566C5-33F4-49BE-85C4-C9129D961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2E19AD-3939-46C2-9196-2EBC2216EF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11B5B-62DF-46BC-8739-6B6DE2DDB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D495-9640-477B-A444-CAB340E4969F}" type="datetimeFigureOut">
              <a:rPr lang="en-US" smtClean="0"/>
              <a:t>2018-11-13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F8F2B-6071-4EAE-BA6F-D0404D3AB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BD5D2-0BF4-44B0-B91B-0B0DBAA09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6781A-04F8-4C4E-97C1-3E6EE306C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6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ED80-4DAD-4CF1-8F46-25214E0F5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6011A6-5930-4FE9-BA4A-9BE1EAF05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BC239-C400-4BDD-B166-2FF8EBA7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D495-9640-477B-A444-CAB340E4969F}" type="datetimeFigureOut">
              <a:rPr lang="en-US" smtClean="0"/>
              <a:t>2018-11-13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E06B7-B117-4A23-B69B-8DE75F0B9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6FF9F-51AC-4277-BD1D-7B6342233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6781A-04F8-4C4E-97C1-3E6EE306C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7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929C7E-BFE0-46FC-B1E2-C31AC9DE5E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AE405C-E77A-4267-BC2A-61EFE4DD5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FBBDE-2CAD-4BE6-8077-1C3BA16A1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D495-9640-477B-A444-CAB340E4969F}" type="datetimeFigureOut">
              <a:rPr lang="en-US" smtClean="0"/>
              <a:t>2018-11-13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23824-905B-455F-A018-83D69D4E1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39C1C-B5E1-4D22-BA25-FD6129200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6781A-04F8-4C4E-97C1-3E6EE306C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6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81004-829C-4437-B894-3CE5EFF37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DD0D6-B21A-441F-B0D7-128D9BDE1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E21B7-7BB8-4503-B9B9-1E9D68AD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D495-9640-477B-A444-CAB340E4969F}" type="datetimeFigureOut">
              <a:rPr lang="en-US" smtClean="0"/>
              <a:t>2018-11-13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7AF4F-ADAD-4AC0-9B07-AF3D7CA3E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FFC63-9E06-466C-BACC-9C90E885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6781A-04F8-4C4E-97C1-3E6EE306C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82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A5A28-5B9E-42FB-8DD6-FBECD7C86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9131A-752B-4718-ADFA-2306BF0EE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12FCB-16EE-4E2B-A682-C915F84E5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D495-9640-477B-A444-CAB340E4969F}" type="datetimeFigureOut">
              <a:rPr lang="en-US" smtClean="0"/>
              <a:t>2018-11-13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58ECF-D001-414E-9D2C-E90E97B53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AAF7A-3271-4E5F-A7DE-6385C5C2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6781A-04F8-4C4E-97C1-3E6EE306C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77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C5549-7611-44AD-A76E-6128B9596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47D52-B740-4370-B954-D779F8FD4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7F45E-B152-42E4-AB8A-53589251D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E7EFE-09EE-47E1-BA45-B150E7324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D495-9640-477B-A444-CAB340E4969F}" type="datetimeFigureOut">
              <a:rPr lang="en-US" smtClean="0"/>
              <a:t>2018-11-13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61D4B-ACED-4456-9944-19471A86F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ABE897-9E4E-4885-A988-1D57608C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6781A-04F8-4C4E-97C1-3E6EE306C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85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05401-C45A-4F93-8DF6-83D1FE945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484D5-D4A0-4F8E-B8BA-946419AE5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D3BB6-9015-4E7D-ADAE-5EFA52AE4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034916-A835-4EC6-A648-944D9FCFF7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4FD387-AD79-42AA-9E21-15F32BB40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DCB86F-BEF1-4E9B-9F59-A2E502920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D495-9640-477B-A444-CAB340E4969F}" type="datetimeFigureOut">
              <a:rPr lang="en-US" smtClean="0"/>
              <a:t>2018-11-13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8F8711-F056-4203-AA45-83A81244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E405EF-10AF-40F5-97B8-6AC10E6E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6781A-04F8-4C4E-97C1-3E6EE306C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9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B285A-4E1D-4065-B1F4-DD42EB53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8D9C9B-294B-480C-8F91-E069A9321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D495-9640-477B-A444-CAB340E4969F}" type="datetimeFigureOut">
              <a:rPr lang="en-US" smtClean="0"/>
              <a:t>2018-11-13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581A18-5F88-4575-A91D-BA152CC02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5EF30C-99F1-4251-9208-557AE873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6781A-04F8-4C4E-97C1-3E6EE306C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87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9C6EFE-FEDB-425E-91CD-1BD7DAE48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D495-9640-477B-A444-CAB340E4969F}" type="datetimeFigureOut">
              <a:rPr lang="en-US" smtClean="0"/>
              <a:t>2018-11-13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926B5-3048-4A74-B341-80384C673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2302A-F568-4280-A174-71AF24853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6781A-04F8-4C4E-97C1-3E6EE306C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88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56E89-5D38-4DC0-AA1F-42571FE95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17D88-9007-46A7-BB9D-B2DB3D854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4B74C2-C73F-430E-97B5-C6D3D389A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E86A3-FE3F-4831-AA25-E609E2DB0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D495-9640-477B-A444-CAB340E4969F}" type="datetimeFigureOut">
              <a:rPr lang="en-US" smtClean="0"/>
              <a:t>2018-11-13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601CB-D9D2-4132-869D-C156B3E31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E9A1A-9963-4818-B2FA-8B8A3785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6781A-04F8-4C4E-97C1-3E6EE306C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72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D901D-10A9-466C-B6DD-E1B2EF7A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C723DD-79E5-49A7-8D9D-EF03B54084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113CE-6C16-4287-B877-D7E7723DEB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8C4E30-228D-46F5-9F86-8273026B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D495-9640-477B-A444-CAB340E4969F}" type="datetimeFigureOut">
              <a:rPr lang="en-US" smtClean="0"/>
              <a:t>2018-11-13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21096-EF4C-4765-86B1-3AF7CB497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E7C14-4F23-4C27-BD62-3AE5B1D4E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6781A-04F8-4C4E-97C1-3E6EE306C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29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6B8C6B-9271-4B82-BAC9-F697D87DB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62649-0178-4184-90F1-A20C556E3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DB720-DBCC-4513-83EF-43495DD76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CD495-9640-477B-A444-CAB340E4969F}" type="datetimeFigureOut">
              <a:rPr lang="en-US" smtClean="0"/>
              <a:t>2018-11-13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FDD7B-47D9-4CA0-A7CB-155ADA671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DA2B2-5F33-4D81-A309-E41A3D1B9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6781A-04F8-4C4E-97C1-3E6EE306C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47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ozolabs.github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hyperlink" Target="https://www.youtube.com/user/gamozolabs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JbfYf89xMc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7Yjvk_RG5a0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hyperlink" Target="https://github.com/gamozolabs/falkervisor_beta" TargetMode="External"/><Relationship Id="rId4" Type="http://schemas.openxmlformats.org/officeDocument/2006/relationships/hyperlink" Target="https://youtu.be/AqFMSI8e9Qo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mozolabs/falkervisor_grilled_cheese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gamozolabs.github.io/fuzzing/2018/10/14/vectorized_emulation.html" TargetMode="External"/><Relationship Id="rId3" Type="http://schemas.openxmlformats.org/officeDocument/2006/relationships/hyperlink" Target="https://github.com/gamozolabs/falkervisor_grilled_cheese" TargetMode="External"/><Relationship Id="rId7" Type="http://schemas.openxmlformats.org/officeDocument/2006/relationships/hyperlink" Target="https://www.youtube.com/watch?v=AqFMSI8e9Qo" TargetMode="External"/><Relationship Id="rId2" Type="http://schemas.openxmlformats.org/officeDocument/2006/relationships/hyperlink" Target="https://docs.google.com/presentation/d/15NvwXRWMSpOxOjt8gnSbj6marZ9U3a3GwQ2sZo3JxxM/edit?usp=sha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7Yjvk_RG5a0" TargetMode="External"/><Relationship Id="rId5" Type="http://schemas.openxmlformats.org/officeDocument/2006/relationships/hyperlink" Target="https://www.youtube.com/watch?v=bJbfYf89xMc" TargetMode="External"/><Relationship Id="rId4" Type="http://schemas.openxmlformats.org/officeDocument/2006/relationships/hyperlink" Target="https://github.com/gamozolabs/falkervisor_beta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857B-E715-460F-BF21-53B5A56DBC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Adventures in Fuzzing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C9C194-F215-43F9-B233-541A68D471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0" name="Picture 2" descr="Image result for adventure time">
            <a:extLst>
              <a:ext uri="{FF2B5EF4-FFF2-40B4-BE49-F238E27FC236}">
                <a16:creationId xmlns:a16="http://schemas.microsoft.com/office/drawing/2014/main" id="{E7F02346-B805-4006-B457-DDFEC833F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578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295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F74EAA-D906-4765-85DE-2EE645DE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65DA6E-591A-41A3-902B-A90722128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off-the-shelf fuzzing tools</a:t>
            </a:r>
          </a:p>
        </p:txBody>
      </p:sp>
    </p:spTree>
    <p:extLst>
      <p:ext uri="{BB962C8B-B14F-4D97-AF65-F5344CB8AC3E}">
        <p14:creationId xmlns:p14="http://schemas.microsoft.com/office/powerpoint/2010/main" val="1525799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1CFC7D-2FC7-47A2-82F1-A9246F23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Invoking the Program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D4D159-634B-42EE-A366-82CBAAD94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Usually the right place to start</a:t>
            </a:r>
          </a:p>
          <a:p>
            <a:r>
              <a:rPr lang="en-US" dirty="0"/>
              <a:t>Write some tool that generates a mutated file</a:t>
            </a:r>
          </a:p>
          <a:p>
            <a:r>
              <a:rPr lang="en-US" dirty="0"/>
              <a:t>Run the program to parse the file</a:t>
            </a:r>
          </a:p>
          <a:p>
            <a:r>
              <a:rPr lang="en-US" dirty="0"/>
              <a:t>What if we get a crash?</a:t>
            </a:r>
          </a:p>
          <a:p>
            <a:pPr lvl="1"/>
            <a:r>
              <a:rPr lang="en-US" dirty="0" err="1"/>
              <a:t>Ehh</a:t>
            </a:r>
            <a:r>
              <a:rPr lang="en-US" dirty="0"/>
              <a:t>… just attach GDB or </a:t>
            </a:r>
            <a:r>
              <a:rPr lang="en-US" dirty="0" err="1"/>
              <a:t>WinDbg</a:t>
            </a:r>
            <a:r>
              <a:rPr lang="en-US" dirty="0"/>
              <a:t> or enable core dumps :D</a:t>
            </a:r>
          </a:p>
          <a:p>
            <a:r>
              <a:rPr lang="en-US" dirty="0"/>
              <a:t>Reproducibility can be a huge issue</a:t>
            </a:r>
          </a:p>
          <a:p>
            <a:r>
              <a:rPr lang="en-US" dirty="0"/>
              <a:t>Can be impossible to scale as the program can only have one instance</a:t>
            </a:r>
          </a:p>
          <a:p>
            <a:r>
              <a:rPr lang="en-US" dirty="0"/>
              <a:t>Program startup times can be long (seconds to open up Word)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490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1CFC7D-2FC7-47A2-82F1-A9246F23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D4D159-634B-42EE-A366-82CBAAD94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57600" cy="4351338"/>
          </a:xfrm>
        </p:spPr>
        <p:txBody>
          <a:bodyPr>
            <a:normAutofit/>
          </a:bodyPr>
          <a:lstStyle/>
          <a:p>
            <a:r>
              <a:rPr lang="en-US" dirty="0"/>
              <a:t>The gold standard</a:t>
            </a:r>
          </a:p>
          <a:p>
            <a:pPr lvl="1"/>
            <a:r>
              <a:rPr lang="en-US" dirty="0"/>
              <a:t>Looks to be being replaced slowly by </a:t>
            </a:r>
            <a:r>
              <a:rPr lang="en-US" dirty="0" err="1"/>
              <a:t>libfuzzer</a:t>
            </a:r>
            <a:r>
              <a:rPr lang="en-US" dirty="0"/>
              <a:t> in popularity</a:t>
            </a:r>
          </a:p>
          <a:p>
            <a:r>
              <a:rPr lang="en-US" dirty="0"/>
              <a:t>Coverage guided</a:t>
            </a:r>
          </a:p>
          <a:p>
            <a:r>
              <a:rPr lang="en-US" dirty="0"/>
              <a:t>Relies on having source in standard configuration</a:t>
            </a:r>
          </a:p>
          <a:p>
            <a:r>
              <a:rPr lang="en-US" dirty="0"/>
              <a:t>Can use QEMU for coverage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http://lcamtuf.coredump.cx/afl/afl_screen.png">
            <a:extLst>
              <a:ext uri="{FF2B5EF4-FFF2-40B4-BE49-F238E27FC236}">
                <a16:creationId xmlns:a16="http://schemas.microsoft.com/office/drawing/2014/main" id="{63649610-0F9D-43DF-A468-13236F673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86794"/>
            <a:ext cx="6858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137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1CFC7D-2FC7-47A2-82F1-A9246F23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libfuzzer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D4D159-634B-42EE-A366-82CBAAD94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Designed to be baked into your target application</a:t>
            </a:r>
          </a:p>
          <a:p>
            <a:r>
              <a:rPr lang="en-US" dirty="0"/>
              <a:t>Part of LLVM, easily used when building a target with clang</a:t>
            </a:r>
          </a:p>
          <a:p>
            <a:r>
              <a:rPr lang="en-US" dirty="0"/>
              <a:t>Coverage guided</a:t>
            </a:r>
          </a:p>
          <a:p>
            <a:r>
              <a:rPr lang="en-US" dirty="0"/>
              <a:t>Requires source</a:t>
            </a:r>
          </a:p>
          <a:p>
            <a:r>
              <a:rPr lang="en-US" dirty="0"/>
              <a:t>Extremely fast as it’s in-memory fuzzing</a:t>
            </a:r>
          </a:p>
          <a:p>
            <a:pPr lvl="1"/>
            <a:r>
              <a:rPr lang="en-US" dirty="0"/>
              <a:t>Not dropping files to disk every iteration</a:t>
            </a:r>
          </a:p>
          <a:p>
            <a:r>
              <a:rPr lang="en-US" dirty="0"/>
              <a:t>Similar to AFL it’s corpus based</a:t>
            </a:r>
          </a:p>
          <a:p>
            <a:pPr lvl="1"/>
            <a:r>
              <a:rPr lang="en-US" dirty="0"/>
              <a:t>Need to have some well formed inputs to start with</a:t>
            </a:r>
          </a:p>
        </p:txBody>
      </p:sp>
      <p:pic>
        <p:nvPicPr>
          <p:cNvPr id="2050" name="Picture 2" descr="Image result for libfuzzer">
            <a:extLst>
              <a:ext uri="{FF2B5EF4-FFF2-40B4-BE49-F238E27FC236}">
                <a16:creationId xmlns:a16="http://schemas.microsoft.com/office/drawing/2014/main" id="{B20B426E-9573-4FF2-AACF-87C6E66AC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747963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616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F74EAA-D906-4765-85DE-2EE645DE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Improvements to Fuzzing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65DA6E-591A-41A3-902B-A90722128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agnostic generic improvements to fuzzing as a whole</a:t>
            </a:r>
          </a:p>
        </p:txBody>
      </p:sp>
    </p:spTree>
    <p:extLst>
      <p:ext uri="{BB962C8B-B14F-4D97-AF65-F5344CB8AC3E}">
        <p14:creationId xmlns:p14="http://schemas.microsoft.com/office/powerpoint/2010/main" val="3504766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1CFC7D-2FC7-47A2-82F1-A9246F23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Guided Fuzzing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D4D159-634B-42EE-A366-82CBAAD94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Gather which code has been hit based on an input</a:t>
            </a:r>
          </a:p>
          <a:p>
            <a:r>
              <a:rPr lang="en-US" dirty="0"/>
              <a:t>Input saved when a new unique </a:t>
            </a:r>
            <a:r>
              <a:rPr lang="en-US" dirty="0" err="1"/>
              <a:t>codepath</a:t>
            </a:r>
            <a:r>
              <a:rPr lang="en-US" dirty="0"/>
              <a:t> is observed</a:t>
            </a:r>
          </a:p>
          <a:p>
            <a:r>
              <a:rPr lang="en-US" dirty="0"/>
              <a:t>Input is used as a basis for future inputs</a:t>
            </a:r>
          </a:p>
          <a:p>
            <a:r>
              <a:rPr lang="en-US" dirty="0"/>
              <a:t>One of the biggest improvements that can be made to a </a:t>
            </a:r>
            <a:r>
              <a:rPr lang="en-US" dirty="0" err="1"/>
              <a:t>fuzzer</a:t>
            </a:r>
            <a:endParaRPr lang="en-US" dirty="0"/>
          </a:p>
          <a:p>
            <a:r>
              <a:rPr lang="en-US" dirty="0"/>
              <a:t>Can ultimately turn exponential complexity into linear complexity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098" name="Picture 2" descr="https://lh4.googleusercontent.com/TuqdHyl7cIDtKbWK57eedguuTLxLl-hwTd1hQjbYzYYw14snxIkVRUPw6eHKqlcuH4az9BiMustRIRFu0oOWOUITdWXx-SDcmQOMAi20auDFnruCNxEBhBgHFlCPtzrD1vp7fRDd_98">
            <a:extLst>
              <a:ext uri="{FF2B5EF4-FFF2-40B4-BE49-F238E27FC236}">
                <a16:creationId xmlns:a16="http://schemas.microsoft.com/office/drawing/2014/main" id="{7BA76D42-5C9A-428A-AAF3-14A9EF150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6665"/>
            <a:ext cx="5387438" cy="474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037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1CFC7D-2FC7-47A2-82F1-A9246F23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Guided Fuzzing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D4D159-634B-42EE-A366-82CBAAD94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04936" cy="4351338"/>
          </a:xfrm>
        </p:spPr>
        <p:txBody>
          <a:bodyPr>
            <a:normAutofit/>
          </a:bodyPr>
          <a:lstStyle/>
          <a:p>
            <a:r>
              <a:rPr lang="en-US" dirty="0"/>
              <a:t>Gathering coverage</a:t>
            </a:r>
          </a:p>
          <a:p>
            <a:pPr lvl="1"/>
            <a:r>
              <a:rPr lang="en-US" dirty="0"/>
              <a:t>Instrumentation during compile time (requires source, most common)</a:t>
            </a:r>
          </a:p>
          <a:p>
            <a:pPr lvl="1"/>
            <a:r>
              <a:rPr lang="en-US" dirty="0"/>
              <a:t>Using an emulator</a:t>
            </a:r>
          </a:p>
          <a:p>
            <a:pPr lvl="1"/>
            <a:r>
              <a:rPr lang="en-US" dirty="0"/>
              <a:t>Random sampling/profiling</a:t>
            </a:r>
          </a:p>
          <a:p>
            <a:pPr lvl="1"/>
            <a:r>
              <a:rPr lang="en-US" dirty="0"/>
              <a:t>Hardware tracing features (Intel Processor Trace, AMD’s </a:t>
            </a:r>
            <a:r>
              <a:rPr lang="en-US" dirty="0" err="1"/>
              <a:t>BHTraceCTL</a:t>
            </a:r>
            <a:r>
              <a:rPr lang="en-US" dirty="0"/>
              <a:t>)</a:t>
            </a:r>
          </a:p>
          <a:p>
            <a:r>
              <a:rPr lang="en-US" dirty="0"/>
              <a:t>Order of magnitude improvement in time-to-same-coverage</a:t>
            </a:r>
          </a:p>
          <a:p>
            <a:pPr lvl="1"/>
            <a:r>
              <a:rPr lang="en-US" dirty="0"/>
              <a:t>Typically 20-30% more coverage in general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B919A-BF76-4FBA-91EB-0C947E85F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0" y="1690688"/>
            <a:ext cx="44577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83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845B-F923-42C4-BC1A-17E3C120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Guided Fuzzing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183CA-80F5-46B3-9B89-1090FC606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program to remove all occurrences of the word “the” in a sentence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7B24A5-DB15-45CD-A84B-46643DCA7102}"/>
              </a:ext>
            </a:extLst>
          </p:cNvPr>
          <p:cNvSpPr/>
          <p:nvPr/>
        </p:nvSpPr>
        <p:spPr>
          <a:xfrm>
            <a:off x="1540476" y="2802925"/>
            <a:ext cx="3954162" cy="626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cow jumped over the moon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567077-8820-4286-B286-5904729D1C8D}"/>
              </a:ext>
            </a:extLst>
          </p:cNvPr>
          <p:cNvSpPr/>
          <p:nvPr/>
        </p:nvSpPr>
        <p:spPr>
          <a:xfrm>
            <a:off x="6096000" y="2802924"/>
            <a:ext cx="3954162" cy="626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car is orange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1B5BD68B-C7CF-4873-BA53-3106CF6D8A0C}"/>
              </a:ext>
            </a:extLst>
          </p:cNvPr>
          <p:cNvSpPr/>
          <p:nvPr/>
        </p:nvSpPr>
        <p:spPr>
          <a:xfrm>
            <a:off x="4539048" y="3847070"/>
            <a:ext cx="2487827" cy="100501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959C4A-C6A5-4317-8DF4-ECB43C01BD93}"/>
              </a:ext>
            </a:extLst>
          </p:cNvPr>
          <p:cNvCxnSpPr>
            <a:stCxn id="4" idx="2"/>
          </p:cNvCxnSpPr>
          <p:nvPr/>
        </p:nvCxnSpPr>
        <p:spPr>
          <a:xfrm>
            <a:off x="3517557" y="3429000"/>
            <a:ext cx="1161535" cy="52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0102ED-C437-44CC-87D7-2B131FEEF0F9}"/>
              </a:ext>
            </a:extLst>
          </p:cNvPr>
          <p:cNvCxnSpPr>
            <a:stCxn id="5" idx="2"/>
          </p:cNvCxnSpPr>
          <p:nvPr/>
        </p:nvCxnSpPr>
        <p:spPr>
          <a:xfrm flipH="1">
            <a:off x="7026875" y="3428999"/>
            <a:ext cx="1046206" cy="525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C7F158-EAE1-4416-A4D7-57D4058B9A61}"/>
              </a:ext>
            </a:extLst>
          </p:cNvPr>
          <p:cNvSpPr/>
          <p:nvPr/>
        </p:nvSpPr>
        <p:spPr>
          <a:xfrm>
            <a:off x="1540476" y="5270156"/>
            <a:ext cx="3954162" cy="62607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Cow jumped over moon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F4C09B-CC0A-4735-A8BE-6F99EAA3DBD7}"/>
              </a:ext>
            </a:extLst>
          </p:cNvPr>
          <p:cNvSpPr/>
          <p:nvPr/>
        </p:nvSpPr>
        <p:spPr>
          <a:xfrm>
            <a:off x="6096000" y="5270156"/>
            <a:ext cx="3954162" cy="62607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 is orange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590D47-8E39-4F51-B8F5-5CFE7D62C74A}"/>
              </a:ext>
            </a:extLst>
          </p:cNvPr>
          <p:cNvCxnSpPr/>
          <p:nvPr/>
        </p:nvCxnSpPr>
        <p:spPr>
          <a:xfrm>
            <a:off x="6631459" y="4786184"/>
            <a:ext cx="1441622" cy="40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269515-CBBE-4105-892B-9D8F6A28088B}"/>
              </a:ext>
            </a:extLst>
          </p:cNvPr>
          <p:cNvCxnSpPr/>
          <p:nvPr/>
        </p:nvCxnSpPr>
        <p:spPr>
          <a:xfrm flipH="1">
            <a:off x="3657600" y="4786184"/>
            <a:ext cx="1252151" cy="40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79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1CFC7D-2FC7-47A2-82F1-A9246F23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Guided Fuzzing Visualized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163AA-2D67-4059-AA02-5C550C5F6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358900"/>
            <a:ext cx="74676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00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1CFC7D-2FC7-47A2-82F1-A9246F23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Guided Fuzzing Visualized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53713C-0EE9-459B-A1E3-031429ACD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199" y="1358900"/>
            <a:ext cx="74676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61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52137-41F9-4CEB-9C97-031E3F31A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10D2C-6136-4051-B61D-529F7CA42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Brandon Falk</a:t>
            </a:r>
          </a:p>
          <a:p>
            <a:r>
              <a:rPr lang="en-US" dirty="0"/>
              <a:t>I specialize in binary fuzzing</a:t>
            </a:r>
          </a:p>
          <a:p>
            <a:r>
              <a:rPr lang="en-US" dirty="0"/>
              <a:t>Specifically I specialize in harnessing</a:t>
            </a:r>
          </a:p>
          <a:p>
            <a:pPr lvl="1"/>
            <a:r>
              <a:rPr lang="en-US" dirty="0"/>
              <a:t>Unique ways of observing programs under test</a:t>
            </a:r>
          </a:p>
          <a:p>
            <a:pPr lvl="1"/>
            <a:r>
              <a:rPr lang="en-US" dirty="0"/>
              <a:t>Gathering coverage (code/memory/register/state)</a:t>
            </a:r>
          </a:p>
          <a:p>
            <a:pPr lvl="1"/>
            <a:r>
              <a:rPr lang="en-US" dirty="0"/>
              <a:t>Catching crashes and performing input feedback</a:t>
            </a:r>
          </a:p>
          <a:p>
            <a:pPr lvl="1"/>
            <a:r>
              <a:rPr lang="en-US" dirty="0"/>
              <a:t>More performant fuzzing</a:t>
            </a:r>
          </a:p>
          <a:p>
            <a:r>
              <a:rPr lang="en-US" dirty="0"/>
              <a:t>I tweet: @</a:t>
            </a:r>
            <a:r>
              <a:rPr lang="en-US" dirty="0" err="1"/>
              <a:t>gamozolabs</a:t>
            </a:r>
            <a:endParaRPr lang="en-US" dirty="0"/>
          </a:p>
          <a:p>
            <a:r>
              <a:rPr lang="en-US" dirty="0"/>
              <a:t>I blog: </a:t>
            </a:r>
            <a:r>
              <a:rPr lang="en-US" dirty="0">
                <a:hlinkClick r:id="rId3"/>
              </a:rPr>
              <a:t>https://gamozolabs.github.io/</a:t>
            </a:r>
            <a:endParaRPr lang="en-US" dirty="0"/>
          </a:p>
          <a:p>
            <a:r>
              <a:rPr lang="en-US" dirty="0"/>
              <a:t>I tube: </a:t>
            </a:r>
            <a:r>
              <a:rPr lang="en-US" dirty="0">
                <a:hlinkClick r:id="rId4"/>
              </a:rPr>
              <a:t>https://www.youtube.com/user/gamozolabs</a:t>
            </a:r>
            <a:endParaRPr lang="en-US" dirty="0"/>
          </a:p>
        </p:txBody>
      </p:sp>
      <p:pic>
        <p:nvPicPr>
          <p:cNvPr id="36866" name="Picture 2" descr="https://scontent-sea1-1.xx.fbcdn.net/v/t1.15752-9/45156345_1124291864362424_5592331080507064320_n.jpg?_nc_cat=106&amp;_nc_ht=scontent-sea1-1.xx&amp;oh=f50ba6ccb1aae4bb08676e2c31efe092&amp;oe=5C73A17A">
            <a:extLst>
              <a:ext uri="{FF2B5EF4-FFF2-40B4-BE49-F238E27FC236}">
                <a16:creationId xmlns:a16="http://schemas.microsoft.com/office/drawing/2014/main" id="{17CCC144-8E4D-44FD-9381-11C303FD4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238" y="798490"/>
            <a:ext cx="2713322" cy="526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37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BB767-ED6F-4AAE-AE38-DFD7231E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Fuzz Cycle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D2FB661-CFA1-468A-8C60-10C63E0D09FE}"/>
              </a:ext>
            </a:extLst>
          </p:cNvPr>
          <p:cNvSpPr/>
          <p:nvPr/>
        </p:nvSpPr>
        <p:spPr>
          <a:xfrm>
            <a:off x="838200" y="4341420"/>
            <a:ext cx="2208088" cy="996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inputs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9B184F-C5EF-4B2C-BA70-07B718F02223}"/>
              </a:ext>
            </a:extLst>
          </p:cNvPr>
          <p:cNvSpPr/>
          <p:nvPr/>
        </p:nvSpPr>
        <p:spPr>
          <a:xfrm>
            <a:off x="838200" y="2574266"/>
            <a:ext cx="2208088" cy="996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Gather sample inputs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944F38F-8B10-419E-BB25-0BE86F8D18F1}"/>
              </a:ext>
            </a:extLst>
          </p:cNvPr>
          <p:cNvSpPr/>
          <p:nvPr/>
        </p:nvSpPr>
        <p:spPr>
          <a:xfrm>
            <a:off x="3990653" y="3517776"/>
            <a:ext cx="2004318" cy="99659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Mutate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08D31B-1EBE-45C1-A4DE-B45A6A84933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046288" y="3072563"/>
            <a:ext cx="944365" cy="9435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431B71-E2D1-4F34-9585-8EDE87C153C7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3046288" y="4016073"/>
            <a:ext cx="944365" cy="8236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7DD3BF3-DB65-4BF1-9889-E122AE127D09}"/>
              </a:ext>
            </a:extLst>
          </p:cNvPr>
          <p:cNvSpPr/>
          <p:nvPr/>
        </p:nvSpPr>
        <p:spPr>
          <a:xfrm>
            <a:off x="6695325" y="3517774"/>
            <a:ext cx="2004318" cy="99659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1C5810-91D0-48EB-A770-769A3AF24F62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5994971" y="4016071"/>
            <a:ext cx="700354" cy="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8ECEE09-631D-4DB9-8CB7-8CA834600031}"/>
              </a:ext>
            </a:extLst>
          </p:cNvPr>
          <p:cNvSpPr/>
          <p:nvPr/>
        </p:nvSpPr>
        <p:spPr>
          <a:xfrm>
            <a:off x="9477910" y="3517776"/>
            <a:ext cx="2004318" cy="99659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Crash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EE5360-50D8-464F-A942-5ECA811BE80E}"/>
              </a:ext>
            </a:extLst>
          </p:cNvPr>
          <p:cNvSpPr/>
          <p:nvPr/>
        </p:nvSpPr>
        <p:spPr>
          <a:xfrm>
            <a:off x="9477910" y="5147940"/>
            <a:ext cx="2004318" cy="996593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Triage and Report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001AEA-8FA8-4F6A-99C7-C97BF1BC1EBD}"/>
              </a:ext>
            </a:extLst>
          </p:cNvPr>
          <p:cNvCxnSpPr>
            <a:stCxn id="19" idx="3"/>
            <a:endCxn id="29" idx="1"/>
          </p:cNvCxnSpPr>
          <p:nvPr/>
        </p:nvCxnSpPr>
        <p:spPr>
          <a:xfrm>
            <a:off x="8699643" y="4016071"/>
            <a:ext cx="778267" cy="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D17E7A-38FE-4F1A-BB57-96093EE0091E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>
            <a:off x="10480069" y="4514369"/>
            <a:ext cx="0" cy="6335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8EE428-8B47-41DB-8647-FAF269FB08AC}"/>
              </a:ext>
            </a:extLst>
          </p:cNvPr>
          <p:cNvSpPr/>
          <p:nvPr/>
        </p:nvSpPr>
        <p:spPr>
          <a:xfrm>
            <a:off x="6695325" y="2105935"/>
            <a:ext cx="2004318" cy="99659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Coverage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83322C-CC3E-4512-8882-7BF3AF0068D6}"/>
              </a:ext>
            </a:extLst>
          </p:cNvPr>
          <p:cNvCxnSpPr>
            <a:stCxn id="19" idx="0"/>
            <a:endCxn id="14" idx="2"/>
          </p:cNvCxnSpPr>
          <p:nvPr/>
        </p:nvCxnSpPr>
        <p:spPr>
          <a:xfrm flipV="1">
            <a:off x="7697484" y="3102528"/>
            <a:ext cx="0" cy="415246"/>
          </a:xfrm>
          <a:prstGeom prst="straightConnector1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39CCBB9-F7CF-4FD8-9117-AC885D96F787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 flipV="1">
            <a:off x="4585700" y="-537519"/>
            <a:ext cx="468330" cy="5755238"/>
          </a:xfrm>
          <a:prstGeom prst="bentConnector4">
            <a:avLst>
              <a:gd name="adj1" fmla="val -65265"/>
              <a:gd name="adj2" fmla="val 99944"/>
            </a:avLst>
          </a:prstGeom>
          <a:ln w="76200">
            <a:solidFill>
              <a:schemeClr val="accent6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D37AB74-90B0-4806-B7C9-F75D87AAB77C}"/>
              </a:ext>
            </a:extLst>
          </p:cNvPr>
          <p:cNvCxnSpPr>
            <a:cxnSpLocks/>
          </p:cNvCxnSpPr>
          <p:nvPr/>
        </p:nvCxnSpPr>
        <p:spPr>
          <a:xfrm rot="16200000" flipV="1">
            <a:off x="9127947" y="2181065"/>
            <a:ext cx="913544" cy="1780426"/>
          </a:xfrm>
          <a:prstGeom prst="bentConnector2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A049462-996F-427E-B86F-1A58BF47C159}"/>
              </a:ext>
            </a:extLst>
          </p:cNvPr>
          <p:cNvSpPr/>
          <p:nvPr/>
        </p:nvSpPr>
        <p:spPr>
          <a:xfrm>
            <a:off x="3990653" y="2102512"/>
            <a:ext cx="2004318" cy="99659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Coverage Reports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B021CFD-FE69-4F2E-B73E-12B5E13C5EC2}"/>
              </a:ext>
            </a:extLst>
          </p:cNvPr>
          <p:cNvCxnSpPr>
            <a:stCxn id="14" idx="1"/>
            <a:endCxn id="53" idx="3"/>
          </p:cNvCxnSpPr>
          <p:nvPr/>
        </p:nvCxnSpPr>
        <p:spPr>
          <a:xfrm flipH="1" flipV="1">
            <a:off x="5994971" y="2600809"/>
            <a:ext cx="700354" cy="34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161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1CFC7D-2FC7-47A2-82F1-A9246F23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Amplification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D4D159-634B-42EE-A366-82CBAAD94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Increase program sensitivity to malformed input</a:t>
            </a:r>
          </a:p>
          <a:p>
            <a:pPr lvl="1"/>
            <a:r>
              <a:rPr lang="en-US" dirty="0"/>
              <a:t>ASAN / </a:t>
            </a:r>
            <a:r>
              <a:rPr lang="en-US" dirty="0" err="1"/>
              <a:t>PageHeap</a:t>
            </a:r>
            <a:r>
              <a:rPr lang="en-US" dirty="0"/>
              <a:t> / Electric Fence</a:t>
            </a:r>
          </a:p>
          <a:p>
            <a:r>
              <a:rPr lang="en-US" dirty="0"/>
              <a:t>Add hooks to find logic bugs (e.g. crash on auth success)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E7BF53-9D32-4277-8448-8650B7E29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285" y="3177233"/>
            <a:ext cx="8615430" cy="344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37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1CFC7D-2FC7-47A2-82F1-A9246F23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Amplification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D4D159-634B-42EE-A366-82CBAAD94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270938" cy="4351338"/>
          </a:xfrm>
        </p:spPr>
        <p:txBody>
          <a:bodyPr>
            <a:normAutofit/>
          </a:bodyPr>
          <a:lstStyle/>
          <a:p>
            <a:r>
              <a:rPr lang="en-US" dirty="0"/>
              <a:t>Many programs won’t even start with ASAN</a:t>
            </a:r>
          </a:p>
          <a:p>
            <a:pPr lvl="1"/>
            <a:r>
              <a:rPr lang="en-US" dirty="0"/>
              <a:t>Typical C is not sensitive to out-of-bounds accesses</a:t>
            </a:r>
          </a:p>
          <a:p>
            <a:pPr lvl="1"/>
            <a:r>
              <a:rPr lang="en-US" dirty="0"/>
              <a:t>So many programs have UAFs and slight OOB accesses that go undetected</a:t>
            </a:r>
          </a:p>
          <a:p>
            <a:r>
              <a:rPr lang="en-US" dirty="0"/>
              <a:t>Super Mario Land 2 let you walk through and manipulate RAM</a:t>
            </a:r>
          </a:p>
          <a:p>
            <a:pPr lvl="1"/>
            <a:r>
              <a:rPr lang="en-US" dirty="0"/>
              <a:t>Still “rarely” crashes</a:t>
            </a:r>
          </a:p>
        </p:txBody>
      </p:sp>
      <p:pic>
        <p:nvPicPr>
          <p:cNvPr id="9218" name="Picture 2" descr="Image result for super mario land 2 bug">
            <a:extLst>
              <a:ext uri="{FF2B5EF4-FFF2-40B4-BE49-F238E27FC236}">
                <a16:creationId xmlns:a16="http://schemas.microsoft.com/office/drawing/2014/main" id="{916F8062-AE20-47DB-99D2-B23769E9A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927" y="2103438"/>
            <a:ext cx="4217458" cy="379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04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1CFC7D-2FC7-47A2-82F1-A9246F23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D4D159-634B-42EE-A366-82CBAAD94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270938" cy="4351338"/>
          </a:xfrm>
        </p:spPr>
        <p:txBody>
          <a:bodyPr>
            <a:normAutofit/>
          </a:bodyPr>
          <a:lstStyle/>
          <a:p>
            <a:r>
              <a:rPr lang="en-US" dirty="0"/>
              <a:t>Improving performance almost always helps fuzzing</a:t>
            </a:r>
          </a:p>
          <a:p>
            <a:pPr lvl="1"/>
            <a:r>
              <a:rPr lang="en-US" dirty="0"/>
              <a:t>Duh</a:t>
            </a:r>
          </a:p>
          <a:p>
            <a:r>
              <a:rPr lang="en-US" dirty="0"/>
              <a:t>Linear scaling</a:t>
            </a:r>
          </a:p>
          <a:p>
            <a:pPr lvl="1"/>
            <a:r>
              <a:rPr lang="en-US" dirty="0"/>
              <a:t>Just because you can run multiple doesn’t mean you should</a:t>
            </a:r>
          </a:p>
          <a:p>
            <a:r>
              <a:rPr lang="en-US" dirty="0"/>
              <a:t>Most </a:t>
            </a:r>
            <a:r>
              <a:rPr lang="en-US" dirty="0" err="1"/>
              <a:t>fuzzers</a:t>
            </a:r>
            <a:r>
              <a:rPr lang="en-US" dirty="0"/>
              <a:t> are terribly slow</a:t>
            </a:r>
          </a:p>
          <a:p>
            <a:r>
              <a:rPr lang="en-US" dirty="0"/>
              <a:t>Things like AFL persistent mode help</a:t>
            </a:r>
          </a:p>
          <a:p>
            <a:pPr lvl="1"/>
            <a:r>
              <a:rPr lang="en-US" dirty="0"/>
              <a:t>But still fundamentally rely on disk access and </a:t>
            </a:r>
            <a:r>
              <a:rPr lang="en-US" dirty="0" err="1"/>
              <a:t>syscalls</a:t>
            </a:r>
            <a:endParaRPr lang="en-US" dirty="0"/>
          </a:p>
        </p:txBody>
      </p:sp>
      <p:pic>
        <p:nvPicPr>
          <p:cNvPr id="11266" name="Picture 2" descr="Image result for supercomputer">
            <a:extLst>
              <a:ext uri="{FF2B5EF4-FFF2-40B4-BE49-F238E27FC236}">
                <a16:creationId xmlns:a16="http://schemas.microsoft.com/office/drawing/2014/main" id="{021A561B-8D09-4F26-BDAC-1D4EE3866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534" y="2425228"/>
            <a:ext cx="4941585" cy="315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884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C0994-0AF9-4999-90B2-6DADF4E0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Fuzzing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D07A9-C3D2-4CA9-AAF8-1D8C49E07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snapshot of a running application/system</a:t>
            </a:r>
          </a:p>
          <a:p>
            <a:pPr lvl="1"/>
            <a:r>
              <a:rPr lang="en-US" dirty="0"/>
              <a:t>Usually just memory state and register state</a:t>
            </a:r>
          </a:p>
          <a:p>
            <a:r>
              <a:rPr lang="en-US" dirty="0"/>
              <a:t>Re-create the same environment and reload memory/register state</a:t>
            </a:r>
          </a:p>
          <a:p>
            <a:r>
              <a:rPr lang="en-US" dirty="0"/>
              <a:t>Continue execution with a new fuzz input</a:t>
            </a:r>
          </a:p>
          <a:p>
            <a:pPr lvl="1"/>
            <a:r>
              <a:rPr lang="en-US" dirty="0"/>
              <a:t>Typically the fuzz input is changed in-memory</a:t>
            </a:r>
          </a:p>
          <a:p>
            <a:r>
              <a:rPr lang="en-US" dirty="0"/>
              <a:t>Reset the program to original state when done</a:t>
            </a:r>
          </a:p>
          <a:p>
            <a:r>
              <a:rPr lang="en-US" dirty="0"/>
              <a:t>Deterministic</a:t>
            </a:r>
          </a:p>
          <a:p>
            <a:pPr lvl="1"/>
            <a:r>
              <a:rPr lang="en-US" dirty="0"/>
              <a:t>Bugs easily reproduce</a:t>
            </a:r>
          </a:p>
          <a:p>
            <a:r>
              <a:rPr lang="en-US" dirty="0"/>
              <a:t>Linearly scales with cores for performance</a:t>
            </a:r>
          </a:p>
        </p:txBody>
      </p:sp>
      <p:pic>
        <p:nvPicPr>
          <p:cNvPr id="27650" name="Picture 2" descr="Image result for camera shutter">
            <a:extLst>
              <a:ext uri="{FF2B5EF4-FFF2-40B4-BE49-F238E27FC236}">
                <a16:creationId xmlns:a16="http://schemas.microsoft.com/office/drawing/2014/main" id="{4CA89CD9-12E8-4E2C-BDBB-9E39EA1A5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777" y="3560629"/>
            <a:ext cx="3916668" cy="261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198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F74EAA-D906-4765-85DE-2EE645DE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Journey through experience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65DA6E-591A-41A3-902B-A90722128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Crashes waiting… up and down the call graph</a:t>
            </a:r>
          </a:p>
          <a:p>
            <a:r>
              <a:rPr lang="en-US" dirty="0"/>
              <a:t>Their corruption searching in the heap</a:t>
            </a:r>
          </a:p>
          <a:p>
            <a:r>
              <a:rPr lang="en-US" dirty="0" err="1"/>
              <a:t>Sigsegvs</a:t>
            </a:r>
            <a:r>
              <a:rPr lang="en-US" dirty="0"/>
              <a:t>, c0000005s, living just to find exceptions</a:t>
            </a:r>
          </a:p>
          <a:p>
            <a:r>
              <a:rPr lang="en-US" dirty="0"/>
              <a:t>Hiding somewhere in the </a:t>
            </a:r>
            <a:r>
              <a:rPr lang="en-US" dirty="0" err="1"/>
              <a:t>coooooooooooooode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01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1CFC7D-2FC7-47A2-82F1-A9246F23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Off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D4D159-634B-42EE-A366-82CBAAD94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76245" cy="4351338"/>
          </a:xfrm>
        </p:spPr>
        <p:txBody>
          <a:bodyPr>
            <a:normAutofit/>
          </a:bodyPr>
          <a:lstStyle/>
          <a:p>
            <a:r>
              <a:rPr lang="en-US" dirty="0"/>
              <a:t>The first </a:t>
            </a:r>
            <a:r>
              <a:rPr lang="en-US" dirty="0" err="1"/>
              <a:t>fuzzers</a:t>
            </a:r>
            <a:r>
              <a:rPr lang="en-US" dirty="0"/>
              <a:t> I wrote were pretty simple</a:t>
            </a:r>
          </a:p>
          <a:p>
            <a:pPr lvl="1"/>
            <a:r>
              <a:rPr lang="en-US" dirty="0"/>
              <a:t>SVG </a:t>
            </a:r>
            <a:r>
              <a:rPr lang="en-US" dirty="0" err="1"/>
              <a:t>fuzzer</a:t>
            </a:r>
            <a:endParaRPr lang="en-US" dirty="0"/>
          </a:p>
          <a:p>
            <a:pPr lvl="1"/>
            <a:r>
              <a:rPr lang="en-US" dirty="0"/>
              <a:t>Chrome DOM </a:t>
            </a:r>
            <a:r>
              <a:rPr lang="en-US" dirty="0" err="1"/>
              <a:t>fuzzer</a:t>
            </a:r>
            <a:endParaRPr lang="en-US" dirty="0"/>
          </a:p>
          <a:p>
            <a:r>
              <a:rPr lang="en-US" dirty="0"/>
              <a:t>Neither really worked</a:t>
            </a:r>
          </a:p>
          <a:p>
            <a:r>
              <a:rPr lang="en-US" dirty="0"/>
              <a:t>Lost inspiration to focus on fuzzing</a:t>
            </a:r>
          </a:p>
          <a:p>
            <a:r>
              <a:rPr lang="en-US" dirty="0"/>
              <a:t>Symbolic and static analysis tools on the rise</a:t>
            </a:r>
          </a:p>
          <a:p>
            <a:pPr lvl="1"/>
            <a:r>
              <a:rPr lang="en-US" dirty="0"/>
              <a:t>Didn’t really understand the complexity</a:t>
            </a:r>
          </a:p>
          <a:p>
            <a:pPr lvl="1"/>
            <a:r>
              <a:rPr lang="en-US" dirty="0"/>
              <a:t>Sounded like the future to me</a:t>
            </a:r>
          </a:p>
        </p:txBody>
      </p:sp>
      <p:pic>
        <p:nvPicPr>
          <p:cNvPr id="16386" name="Picture 2" descr="Image result for symbolic execution">
            <a:extLst>
              <a:ext uri="{FF2B5EF4-FFF2-40B4-BE49-F238E27FC236}">
                <a16:creationId xmlns:a16="http://schemas.microsoft.com/office/drawing/2014/main" id="{547CD69C-C128-46B0-9C9D-5EEA77556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248" y="644526"/>
            <a:ext cx="4153170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854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575D-E78B-446E-B6FD-3C9721F7C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Target Appears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C042F-7C5A-49CE-8D8D-DD8FE670D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Chrome sandbox</a:t>
            </a:r>
          </a:p>
          <a:p>
            <a:r>
              <a:rPr lang="en-US" dirty="0"/>
              <a:t>Relatively new surface</a:t>
            </a:r>
          </a:p>
          <a:p>
            <a:r>
              <a:rPr lang="en-US" dirty="0"/>
              <a:t>Not much public research at the time</a:t>
            </a:r>
          </a:p>
          <a:p>
            <a:r>
              <a:rPr lang="en-US" dirty="0"/>
              <a:t>Limited attack surface</a:t>
            </a:r>
          </a:p>
          <a:p>
            <a:pPr lvl="1"/>
            <a:r>
              <a:rPr lang="en-US" dirty="0"/>
              <a:t>Surface varied based on platform</a:t>
            </a:r>
          </a:p>
          <a:p>
            <a:r>
              <a:rPr lang="en-US" dirty="0"/>
              <a:t>No trivial way to get inputs in</a:t>
            </a:r>
          </a:p>
          <a:p>
            <a:r>
              <a:rPr lang="en-US" dirty="0"/>
              <a:t>No trivial way to get sample traffic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7410" name="Picture 2" descr="Image result for chrome sandbox">
            <a:extLst>
              <a:ext uri="{FF2B5EF4-FFF2-40B4-BE49-F238E27FC236}">
                <a16:creationId xmlns:a16="http://schemas.microsoft.com/office/drawing/2014/main" id="{ECA1A663-315E-464C-B103-8E541A07E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217" y="2768221"/>
            <a:ext cx="36576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097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575D-E78B-446E-B6FD-3C9721F7C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Chrome IPC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C042F-7C5A-49CE-8D8D-DD8FE670D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72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Simple model on Windows</a:t>
            </a:r>
          </a:p>
          <a:p>
            <a:r>
              <a:rPr lang="en-US" dirty="0"/>
              <a:t>Named pipe to send serialized messages</a:t>
            </a:r>
          </a:p>
          <a:p>
            <a:r>
              <a:rPr lang="en-US" dirty="0"/>
              <a:t>Renderer &lt;-&gt; Browser</a:t>
            </a:r>
          </a:p>
          <a:p>
            <a:pPr lvl="1"/>
            <a:r>
              <a:rPr lang="en-US" dirty="0"/>
              <a:t>Renderer is unprivileged</a:t>
            </a:r>
          </a:p>
          <a:p>
            <a:pPr lvl="1"/>
            <a:r>
              <a:rPr lang="en-US" dirty="0"/>
              <a:t>Browser runs as a full privileged user app</a:t>
            </a:r>
          </a:p>
          <a:p>
            <a:r>
              <a:rPr lang="en-US" dirty="0"/>
              <a:t>Created custom debugger</a:t>
            </a:r>
          </a:p>
          <a:p>
            <a:pPr lvl="1"/>
            <a:r>
              <a:rPr lang="en-US" dirty="0"/>
              <a:t>Put breakpoint on </a:t>
            </a:r>
            <a:r>
              <a:rPr lang="en-US" dirty="0" err="1"/>
              <a:t>ReadFile</a:t>
            </a:r>
            <a:r>
              <a:rPr lang="en-US" dirty="0"/>
              <a:t>() on pipe in browser</a:t>
            </a:r>
          </a:p>
          <a:p>
            <a:pPr lvl="1"/>
            <a:r>
              <a:rPr lang="en-US" dirty="0"/>
              <a:t>Saved IPC traffic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FF76E-BB2D-498C-B7E8-8E6D75987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499" y="2239873"/>
            <a:ext cx="4543545" cy="352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06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575D-E78B-446E-B6FD-3C9721F7C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Feeding Captured Traffic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C042F-7C5A-49CE-8D8D-DD8FE670D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7299" cy="4351338"/>
          </a:xfrm>
        </p:spPr>
        <p:txBody>
          <a:bodyPr>
            <a:normAutofit/>
          </a:bodyPr>
          <a:lstStyle/>
          <a:p>
            <a:r>
              <a:rPr lang="en-US" dirty="0"/>
              <a:t>Gathered stats on observed IPC messages</a:t>
            </a:r>
          </a:p>
          <a:p>
            <a:pPr lvl="1"/>
            <a:r>
              <a:rPr lang="en-US" dirty="0"/>
              <a:t>Roughly 500 messages of 800 unique</a:t>
            </a:r>
          </a:p>
          <a:p>
            <a:r>
              <a:rPr lang="en-US" dirty="0"/>
              <a:t>Randomly replaced IPC traffic with old samples</a:t>
            </a:r>
          </a:p>
          <a:p>
            <a:r>
              <a:rPr lang="en-US" dirty="0"/>
              <a:t>Boom!</a:t>
            </a:r>
          </a:p>
          <a:p>
            <a:pPr lvl="1"/>
            <a:r>
              <a:rPr lang="en-US" dirty="0"/>
              <a:t>Quite a few unique crashes</a:t>
            </a:r>
          </a:p>
          <a:p>
            <a:pPr lvl="1"/>
            <a:r>
              <a:rPr lang="en-US" dirty="0"/>
              <a:t>No mutation</a:t>
            </a:r>
          </a:p>
          <a:p>
            <a:r>
              <a:rPr lang="en-US" dirty="0"/>
              <a:t>Added corruption a bit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140DD-AE99-4824-8A7D-48DC6C1ED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499" y="2081380"/>
            <a:ext cx="4901907" cy="383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99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F74EAA-D906-4765-85DE-2EE645DE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fuzzing?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65DA6E-591A-41A3-902B-A90722128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75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89A0-4B61-4D3D-B6C2-A2485EBD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Hmm… maybe harnessing is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07524-C14B-4706-89F5-3DFF3A829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20177" cy="4351338"/>
          </a:xfrm>
        </p:spPr>
        <p:txBody>
          <a:bodyPr/>
          <a:lstStyle/>
          <a:p>
            <a:r>
              <a:rPr lang="en-US" dirty="0"/>
              <a:t>Didn’t read much Chrome code</a:t>
            </a:r>
          </a:p>
          <a:p>
            <a:r>
              <a:rPr lang="en-US" dirty="0"/>
              <a:t>Didn’t write a </a:t>
            </a:r>
            <a:r>
              <a:rPr lang="en-US" dirty="0" err="1"/>
              <a:t>fuzzer</a:t>
            </a:r>
            <a:endParaRPr lang="en-US" dirty="0"/>
          </a:p>
          <a:p>
            <a:r>
              <a:rPr lang="en-US" dirty="0"/>
              <a:t>Didn’t really understand how the IPC worked</a:t>
            </a:r>
          </a:p>
          <a:p>
            <a:r>
              <a:rPr lang="en-US" dirty="0"/>
              <a:t>Just found a unique way of gathering/injecting IPC traffic</a:t>
            </a:r>
          </a:p>
          <a:p>
            <a:r>
              <a:rPr lang="en-US" dirty="0"/>
              <a:t>Still found critical bugs</a:t>
            </a:r>
          </a:p>
          <a:p>
            <a:r>
              <a:rPr lang="en-US" dirty="0"/>
              <a:t>… Maybe there’s something here?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8EDF5D-A399-4BD6-ACE2-C54A4621F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604" y="1455912"/>
            <a:ext cx="2527948" cy="509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81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575D-E78B-446E-B6FD-3C9721F7C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Harnessing (</a:t>
            </a:r>
            <a:r>
              <a:rPr lang="en-US" dirty="0" err="1"/>
              <a:t>fruitsnack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C042F-7C5A-49CE-8D8D-DD8FE670D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8735" cy="4351338"/>
          </a:xfrm>
        </p:spPr>
        <p:txBody>
          <a:bodyPr>
            <a:normAutofit/>
          </a:bodyPr>
          <a:lstStyle/>
          <a:p>
            <a:r>
              <a:rPr lang="en-US" dirty="0"/>
              <a:t>Wrote a custom allocator for Chrome</a:t>
            </a:r>
          </a:p>
          <a:p>
            <a:pPr lvl="1"/>
            <a:r>
              <a:rPr lang="en-US" dirty="0"/>
              <a:t>Saved full stack on each </a:t>
            </a:r>
            <a:r>
              <a:rPr lang="en-US" dirty="0" err="1"/>
              <a:t>alloc</a:t>
            </a:r>
            <a:r>
              <a:rPr lang="en-US" dirty="0"/>
              <a:t>/free</a:t>
            </a:r>
          </a:p>
          <a:p>
            <a:pPr lvl="1"/>
            <a:r>
              <a:rPr lang="en-US" dirty="0"/>
              <a:t>Really just </a:t>
            </a:r>
            <a:r>
              <a:rPr lang="en-US" dirty="0" err="1"/>
              <a:t>PageHeap</a:t>
            </a:r>
            <a:r>
              <a:rPr lang="en-US" dirty="0"/>
              <a:t>++</a:t>
            </a:r>
          </a:p>
          <a:p>
            <a:pPr lvl="1"/>
            <a:r>
              <a:rPr lang="en-US" dirty="0"/>
              <a:t>Made it a DLL so I could quickly change it out</a:t>
            </a:r>
          </a:p>
          <a:p>
            <a:r>
              <a:rPr lang="en-US" dirty="0"/>
              <a:t>Didn’t reuse virtual addresses so UAFs were more easily detected</a:t>
            </a:r>
          </a:p>
          <a:p>
            <a:r>
              <a:rPr lang="en-US" dirty="0"/>
              <a:t>Got a few more crashes due to this</a:t>
            </a:r>
          </a:p>
          <a:p>
            <a:r>
              <a:rPr lang="en-US" dirty="0"/>
              <a:t>Triage was easier with full stacks</a:t>
            </a:r>
          </a:p>
        </p:txBody>
      </p:sp>
      <p:pic>
        <p:nvPicPr>
          <p:cNvPr id="18438" name="Picture 6" descr="https://i.kinja-img.com/gawker-media/image/upload/1450772135511539746.jpg">
            <a:extLst>
              <a:ext uri="{FF2B5EF4-FFF2-40B4-BE49-F238E27FC236}">
                <a16:creationId xmlns:a16="http://schemas.microsoft.com/office/drawing/2014/main" id="{8A30B299-A01E-4C29-BD93-FAEA53EB9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935" y="2500905"/>
            <a:ext cx="5331051" cy="300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454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575D-E78B-446E-B6FD-3C9721F7C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era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05454F-DED2-44E6-BF70-142113F35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46" y="1274696"/>
            <a:ext cx="10051308" cy="546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15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575D-E78B-446E-B6FD-3C9721F7C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era (</a:t>
            </a:r>
            <a:r>
              <a:rPr lang="en-US" dirty="0" err="1"/>
              <a:t>skeletor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4432B-9C02-4CB9-AE5E-A01700D8D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69428" cy="4351338"/>
          </a:xfrm>
        </p:spPr>
        <p:txBody>
          <a:bodyPr/>
          <a:lstStyle/>
          <a:p>
            <a:r>
              <a:rPr lang="en-US" dirty="0"/>
              <a:t>Already had a background in </a:t>
            </a:r>
            <a:r>
              <a:rPr lang="en-US" dirty="0" err="1"/>
              <a:t>osdev</a:t>
            </a:r>
            <a:endParaRPr lang="en-US" dirty="0"/>
          </a:p>
          <a:p>
            <a:r>
              <a:rPr lang="en-US" dirty="0"/>
              <a:t>Wanted to write a hypervisor</a:t>
            </a:r>
          </a:p>
          <a:p>
            <a:r>
              <a:rPr lang="en-US" dirty="0"/>
              <a:t>Why not fuzz targets under a hypervisor?</a:t>
            </a:r>
          </a:p>
          <a:p>
            <a:r>
              <a:rPr lang="en-US" dirty="0"/>
              <a:t>First version took a snapshotted Windows application and loaded it up in a VM</a:t>
            </a:r>
          </a:p>
          <a:p>
            <a:pPr lvl="1"/>
            <a:r>
              <a:rPr lang="en-US" dirty="0"/>
              <a:t>I made a video about it in 2014</a:t>
            </a:r>
          </a:p>
          <a:p>
            <a:pPr lvl="1"/>
            <a:r>
              <a:rPr lang="en-US" dirty="0">
                <a:hlinkClick r:id="rId3"/>
              </a:rPr>
              <a:t>https://www.youtube.com/watch?v=bJbfYf89xMc</a:t>
            </a:r>
            <a:endParaRPr lang="en-US" dirty="0"/>
          </a:p>
          <a:p>
            <a:r>
              <a:rPr lang="en-US" dirty="0"/>
              <a:t>Couldn’t fuzz systems, only applications</a:t>
            </a:r>
          </a:p>
          <a:p>
            <a:r>
              <a:rPr lang="en-US" dirty="0"/>
              <a:t>Performance was pretty meh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3AF49-5318-4C0E-BD92-2D5411036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230" y="1313645"/>
            <a:ext cx="4923770" cy="322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22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575D-E78B-446E-B6FD-3C9721F7C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Fuzzing systems in a hypervisor (brownie)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4432B-9C02-4CB9-AE5E-A01700D8D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5034" cy="435133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skeletor</a:t>
            </a:r>
            <a:r>
              <a:rPr lang="en-US" dirty="0"/>
              <a:t> + more code = fuzzing systems</a:t>
            </a:r>
          </a:p>
          <a:p>
            <a:r>
              <a:rPr lang="en-US" dirty="0"/>
              <a:t>Breakthrough: Dirty-bit based restores</a:t>
            </a:r>
          </a:p>
          <a:p>
            <a:pPr lvl="1"/>
            <a:r>
              <a:rPr lang="en-US" dirty="0"/>
              <a:t>Only restore pages that were modified during the fuzz case</a:t>
            </a:r>
          </a:p>
          <a:p>
            <a:r>
              <a:rPr lang="en-US" dirty="0"/>
              <a:t>3 hour Q&amp;A about it:</a:t>
            </a:r>
          </a:p>
          <a:p>
            <a:pPr lvl="1"/>
            <a:r>
              <a:rPr lang="en-US" dirty="0">
                <a:hlinkClick r:id="rId3"/>
              </a:rPr>
              <a:t>https://youtu.be/7Yjvk_RG5a0</a:t>
            </a:r>
            <a:endParaRPr lang="en-US" dirty="0"/>
          </a:p>
          <a:p>
            <a:r>
              <a:rPr lang="en-US" dirty="0"/>
              <a:t>5 hour video of using it to fuzz:</a:t>
            </a:r>
          </a:p>
          <a:p>
            <a:pPr lvl="1"/>
            <a:r>
              <a:rPr lang="en-US" dirty="0">
                <a:hlinkClick r:id="rId4"/>
              </a:rPr>
              <a:t>https://youtu.be/AqFMSI8e9Qo</a:t>
            </a:r>
            <a:endParaRPr lang="en-US" dirty="0"/>
          </a:p>
          <a:p>
            <a:r>
              <a:rPr lang="en-US" dirty="0"/>
              <a:t>Source</a:t>
            </a:r>
          </a:p>
          <a:p>
            <a:pPr lvl="1"/>
            <a:r>
              <a:rPr lang="en-US" dirty="0">
                <a:hlinkClick r:id="rId5"/>
              </a:rPr>
              <a:t>https://github.com/gamozolabs/falkervisor_beta</a:t>
            </a:r>
            <a:endParaRPr lang="en-US" dirty="0"/>
          </a:p>
        </p:txBody>
      </p:sp>
      <p:pic>
        <p:nvPicPr>
          <p:cNvPr id="23554" name="Picture 2" descr="Image result for brownie">
            <a:extLst>
              <a:ext uri="{FF2B5EF4-FFF2-40B4-BE49-F238E27FC236}">
                <a16:creationId xmlns:a16="http://schemas.microsoft.com/office/drawing/2014/main" id="{54518848-E91A-42A1-8FE2-5A4316E7A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175" y="1558344"/>
            <a:ext cx="3618963" cy="361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484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708DF-D7CB-4431-9BED-A23006FA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grilled_cheese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815D8-7C7F-45E2-82A4-5308EAF48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brownie but written in C</a:t>
            </a:r>
          </a:p>
          <a:p>
            <a:pPr lvl="1"/>
            <a:r>
              <a:rPr lang="en-US" dirty="0">
                <a:hlinkClick r:id="rId3"/>
              </a:rPr>
              <a:t>https://github.com/gamozolabs/falkervisor_grilled_cheese</a:t>
            </a:r>
            <a:endParaRPr lang="en-US" dirty="0"/>
          </a:p>
          <a:p>
            <a:r>
              <a:rPr lang="en-US" dirty="0"/>
              <a:t>Fuzzed Windows Defender and Word RTF parsing @ ~4000 </a:t>
            </a:r>
            <a:r>
              <a:rPr lang="en-US" dirty="0" err="1"/>
              <a:t>fcps</a:t>
            </a:r>
            <a:endParaRPr lang="en-US" dirty="0"/>
          </a:p>
          <a:p>
            <a:r>
              <a:rPr lang="en-US" dirty="0"/>
              <a:t>8+ ways of gathering code coverage</a:t>
            </a:r>
          </a:p>
          <a:p>
            <a:r>
              <a:rPr lang="en-US" dirty="0"/>
              <a:t>NUMA support, dirty page restoring, </a:t>
            </a:r>
            <a:r>
              <a:rPr lang="en-US" dirty="0" err="1"/>
              <a:t>CoW</a:t>
            </a:r>
            <a:r>
              <a:rPr lang="en-US" dirty="0"/>
              <a:t> support</a:t>
            </a:r>
          </a:p>
          <a:p>
            <a:pPr lvl="1"/>
            <a:r>
              <a:rPr lang="en-US" dirty="0"/>
              <a:t>The more shared memory the better</a:t>
            </a:r>
          </a:p>
          <a:p>
            <a:r>
              <a:rPr lang="en-US" dirty="0"/>
              <a:t>Found dozens of unique RTF parsing bugs</a:t>
            </a:r>
          </a:p>
          <a:p>
            <a:r>
              <a:rPr lang="en-US" dirty="0"/>
              <a:t>Found one uninitialized pointer use in Defender</a:t>
            </a:r>
          </a:p>
          <a:p>
            <a:r>
              <a:rPr lang="en-US" dirty="0"/>
              <a:t>Found some Chrome IPC, </a:t>
            </a:r>
            <a:r>
              <a:rPr lang="en-US" dirty="0" err="1"/>
              <a:t>pdfium</a:t>
            </a:r>
            <a:r>
              <a:rPr lang="en-US" dirty="0"/>
              <a:t>, Edge PDF bugs</a:t>
            </a:r>
          </a:p>
          <a:p>
            <a:endParaRPr lang="en-US" dirty="0"/>
          </a:p>
        </p:txBody>
      </p:sp>
      <p:pic>
        <p:nvPicPr>
          <p:cNvPr id="24578" name="Picture 2" descr="Image result for grilled cheese">
            <a:extLst>
              <a:ext uri="{FF2B5EF4-FFF2-40B4-BE49-F238E27FC236}">
                <a16:creationId xmlns:a16="http://schemas.microsoft.com/office/drawing/2014/main" id="{21030AB5-9DC3-40FA-BE75-28220682D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155" y="3245477"/>
            <a:ext cx="3371951" cy="224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216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1BB1A-B03A-4738-AF0C-EECAF5EF6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 what? Fuzzing with a hypervisor?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9F93C-64B3-4372-BED9-D99487B70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Snapshot mode</a:t>
            </a:r>
          </a:p>
          <a:p>
            <a:r>
              <a:rPr lang="en-US" dirty="0"/>
              <a:t>Hypervisor was booted over PXE first</a:t>
            </a:r>
          </a:p>
          <a:p>
            <a:r>
              <a:rPr lang="en-US" dirty="0"/>
              <a:t>Created a VM and booted off disk inside of it</a:t>
            </a:r>
          </a:p>
          <a:p>
            <a:pPr lvl="1"/>
            <a:r>
              <a:rPr lang="en-US" dirty="0"/>
              <a:t>Whatever is on disk is what ran. Linux? Windows? Doesn’t matter.</a:t>
            </a:r>
          </a:p>
          <a:p>
            <a:r>
              <a:rPr lang="en-US" dirty="0"/>
              <a:t>When a hardware breakpoint was triggered with a magic value in a register, a snapshot was taken</a:t>
            </a:r>
          </a:p>
          <a:p>
            <a:pPr lvl="1"/>
            <a:r>
              <a:rPr lang="en-US" dirty="0" err="1"/>
              <a:t>gdb</a:t>
            </a:r>
            <a:r>
              <a:rPr lang="en-US" dirty="0"/>
              <a:t> and </a:t>
            </a:r>
            <a:r>
              <a:rPr lang="en-US" dirty="0" err="1"/>
              <a:t>WinDbg</a:t>
            </a:r>
            <a:r>
              <a:rPr lang="en-US" dirty="0"/>
              <a:t> could be used to find the right condition to snapshot</a:t>
            </a:r>
          </a:p>
          <a:p>
            <a:r>
              <a:rPr lang="en-US" dirty="0"/>
              <a:t>The system image was sent over the network for future use</a:t>
            </a:r>
          </a:p>
          <a:p>
            <a:r>
              <a:rPr lang="en-US" dirty="0"/>
              <a:t>System rebooted when desired snapshots were taken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A713B-FE7C-432C-8D21-2BAEAF2B3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063" y="958500"/>
            <a:ext cx="2470500" cy="24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71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1BB1A-B03A-4738-AF0C-EECAF5EF6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 what? Fuzzing with a hypervisor?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9F93C-64B3-4372-BED9-D99487B70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Fuzz mode</a:t>
            </a:r>
          </a:p>
          <a:p>
            <a:r>
              <a:rPr lang="en-US" dirty="0"/>
              <a:t>Previous taken snapshot was loaded over the network</a:t>
            </a:r>
          </a:p>
          <a:p>
            <a:pPr lvl="1"/>
            <a:r>
              <a:rPr lang="en-US" dirty="0"/>
              <a:t>Technically an empty VM was created and pages were faulted in as needed</a:t>
            </a:r>
          </a:p>
          <a:p>
            <a:r>
              <a:rPr lang="en-US" dirty="0" err="1"/>
              <a:t>Fuzzer</a:t>
            </a:r>
            <a:r>
              <a:rPr lang="en-US" dirty="0"/>
              <a:t> modified input file/packet/</a:t>
            </a:r>
            <a:r>
              <a:rPr lang="en-US" dirty="0" err="1"/>
              <a:t>etc</a:t>
            </a:r>
            <a:r>
              <a:rPr lang="en-US" dirty="0"/>
              <a:t> in memory in the guest</a:t>
            </a:r>
          </a:p>
          <a:p>
            <a:pPr lvl="1"/>
            <a:r>
              <a:rPr lang="en-US" dirty="0"/>
              <a:t>Sometimes used breakpoints if there were multiple input locations</a:t>
            </a:r>
          </a:p>
          <a:p>
            <a:r>
              <a:rPr lang="en-US" dirty="0"/>
              <a:t>VM was run tracking for new coverage and crashes</a:t>
            </a:r>
          </a:p>
          <a:p>
            <a:r>
              <a:rPr lang="en-US" dirty="0"/>
              <a:t>VM completes (timeout, crash, MMIO, returned from parser)</a:t>
            </a:r>
          </a:p>
          <a:p>
            <a:pPr lvl="1"/>
            <a:r>
              <a:rPr lang="en-US" dirty="0"/>
              <a:t>Only memory modified during fuzz case was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4CE3D-B634-4EE9-B235-94C028C64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367" y="173108"/>
            <a:ext cx="2470500" cy="24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30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B6C9B-B3C4-4154-AAAC-5A2D61A37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Snapshots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8FFD3-06E3-4644-AE62-783863C3B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RTF had way too many bugs</a:t>
            </a:r>
          </a:p>
          <a:p>
            <a:r>
              <a:rPr lang="en-US" dirty="0"/>
              <a:t>I bottlenecked on triage</a:t>
            </a:r>
          </a:p>
          <a:p>
            <a:r>
              <a:rPr lang="en-US" dirty="0"/>
              <a:t>Took multiple snapshots and ran the same input through</a:t>
            </a:r>
          </a:p>
          <a:p>
            <a:r>
              <a:rPr lang="en-US" dirty="0"/>
              <a:t>All the crashes were grouped together as it was the same input</a:t>
            </a:r>
          </a:p>
          <a:p>
            <a:r>
              <a:rPr lang="en-US" dirty="0"/>
              <a:t>This tooling took me from hundreds of thousands of “unique” crashes to just about 15-20 or so</a:t>
            </a:r>
          </a:p>
          <a:p>
            <a:r>
              <a:rPr lang="en-US" dirty="0"/>
              <a:t>Mixing in </a:t>
            </a:r>
            <a:r>
              <a:rPr lang="en-US" dirty="0" err="1"/>
              <a:t>PageHeap</a:t>
            </a:r>
            <a:r>
              <a:rPr lang="en-US" dirty="0"/>
              <a:t>/ASAN snapshots further helped root cause bugs</a:t>
            </a:r>
          </a:p>
        </p:txBody>
      </p:sp>
      <p:pic>
        <p:nvPicPr>
          <p:cNvPr id="25602" name="Picture 2" descr="Image result for raid">
            <a:extLst>
              <a:ext uri="{FF2B5EF4-FFF2-40B4-BE49-F238E27FC236}">
                <a16:creationId xmlns:a16="http://schemas.microsoft.com/office/drawing/2014/main" id="{C5F6FCF8-AF16-4645-88DE-BA3DA788E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978" y="242150"/>
            <a:ext cx="45434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58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3D617-AF1D-42C7-9563-0098EF48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93E1E-AB4B-41C6-A011-F51D5655E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 was mainly doing Android research at this point</a:t>
            </a:r>
          </a:p>
          <a:p>
            <a:r>
              <a:rPr lang="en-US" dirty="0"/>
              <a:t>My x86 hypervisor tooling was useless</a:t>
            </a:r>
          </a:p>
          <a:p>
            <a:r>
              <a:rPr lang="en-US" dirty="0"/>
              <a:t>Started playing with QEMU for various Android targets</a:t>
            </a:r>
          </a:p>
          <a:p>
            <a:r>
              <a:rPr lang="en-US" dirty="0"/>
              <a:t>Added hooks for gathering code coverage and feedback</a:t>
            </a:r>
          </a:p>
        </p:txBody>
      </p:sp>
      <p:pic>
        <p:nvPicPr>
          <p:cNvPr id="26626" name="Picture 2" descr="Image result for qemu">
            <a:extLst>
              <a:ext uri="{FF2B5EF4-FFF2-40B4-BE49-F238E27FC236}">
                <a16:creationId xmlns:a16="http://schemas.microsoft.com/office/drawing/2014/main" id="{7C55982C-F6DA-4D7A-A44F-808BD9224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5" y="4179128"/>
            <a:ext cx="50482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041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1CFC7D-2FC7-47A2-82F1-A9246F23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D4D159-634B-42EE-A366-82CBAAD94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Often used for file formats or networking protocols</a:t>
            </a:r>
          </a:p>
          <a:p>
            <a:r>
              <a:rPr lang="en-US" dirty="0"/>
              <a:t>Easy to set up</a:t>
            </a:r>
          </a:p>
          <a:p>
            <a:r>
              <a:rPr lang="en-US" dirty="0"/>
              <a:t>Almost no compute requirements for simple programs</a:t>
            </a:r>
          </a:p>
          <a:p>
            <a:r>
              <a:rPr lang="en-US" dirty="0"/>
              <a:t>Generating/mutating inputs for a program</a:t>
            </a:r>
          </a:p>
          <a:p>
            <a:pPr lvl="1"/>
            <a:r>
              <a:rPr lang="en-US" dirty="0"/>
              <a:t>Large set of valid inputs (corpus) mixed together and corrupted</a:t>
            </a:r>
          </a:p>
          <a:p>
            <a:pPr lvl="1"/>
            <a:r>
              <a:rPr lang="en-US" dirty="0"/>
              <a:t>Read a specification for a protocol, design something to make valid traffic</a:t>
            </a:r>
          </a:p>
          <a:p>
            <a:r>
              <a:rPr lang="en-US" dirty="0"/>
              <a:t>Goal of creating an exceptional condition</a:t>
            </a:r>
          </a:p>
          <a:p>
            <a:pPr lvl="1"/>
            <a:r>
              <a:rPr lang="en-US" dirty="0"/>
              <a:t>Program crash</a:t>
            </a:r>
          </a:p>
          <a:p>
            <a:pPr lvl="1"/>
            <a:r>
              <a:rPr lang="en-US" dirty="0"/>
              <a:t>Unique errors</a:t>
            </a:r>
          </a:p>
          <a:p>
            <a:pPr lvl="1"/>
            <a:r>
              <a:rPr lang="en-US" dirty="0"/>
              <a:t>Hangs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340" name="Picture 4" descr="Image result for fuzzies mario">
            <a:extLst>
              <a:ext uri="{FF2B5EF4-FFF2-40B4-BE49-F238E27FC236}">
                <a16:creationId xmlns:a16="http://schemas.microsoft.com/office/drawing/2014/main" id="{3ADDB1F2-5C1B-47A2-934A-DBC408B85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014" y="886619"/>
            <a:ext cx="1905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fuzzies mario">
            <a:extLst>
              <a:ext uri="{FF2B5EF4-FFF2-40B4-BE49-F238E27FC236}">
                <a16:creationId xmlns:a16="http://schemas.microsoft.com/office/drawing/2014/main" id="{D67BE60A-8C9F-41CD-88C7-8CF3953D9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185" y="4623560"/>
            <a:ext cx="1905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821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3D617-AF1D-42C7-9563-0098EF48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Emulation Improved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93E1E-AB4B-41C6-A011-F51D5655E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QEMU’s MMU wasn’t very fast</a:t>
            </a:r>
          </a:p>
          <a:p>
            <a:r>
              <a:rPr lang="en-US" dirty="0"/>
              <a:t>Wrote a custom page-table based MMU for QEMU</a:t>
            </a:r>
          </a:p>
          <a:p>
            <a:r>
              <a:rPr lang="en-US" dirty="0"/>
              <a:t>I could use any page shape I wanted</a:t>
            </a:r>
          </a:p>
          <a:p>
            <a:pPr lvl="1"/>
            <a:r>
              <a:rPr lang="en-US" dirty="0"/>
              <a:t>What about 1-byte pages?</a:t>
            </a:r>
          </a:p>
          <a:p>
            <a:r>
              <a:rPr lang="en-US" dirty="0"/>
              <a:t>Using 1-byte pages I was able to get byte-level permissions</a:t>
            </a:r>
          </a:p>
          <a:p>
            <a:r>
              <a:rPr lang="en-US" dirty="0"/>
              <a:t>Added hooks to allocators to modify permissions to the byte</a:t>
            </a:r>
          </a:p>
          <a:p>
            <a:pPr lvl="1"/>
            <a:r>
              <a:rPr lang="en-US" dirty="0"/>
              <a:t>Out-of-bounds by 1 now caused crashes</a:t>
            </a:r>
          </a:p>
          <a:p>
            <a:pPr lvl="1"/>
            <a:r>
              <a:rPr lang="en-US" dirty="0"/>
              <a:t>Works on binary targets, no source/rebuild needed</a:t>
            </a:r>
          </a:p>
          <a:p>
            <a:r>
              <a:rPr lang="en-US" dirty="0"/>
              <a:t>This was effectively ASAN-level permissions on binary targets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0798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3D617-AF1D-42C7-9563-0098EF48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Winner </a:t>
            </a:r>
            <a:r>
              <a:rPr lang="en-US" dirty="0" err="1"/>
              <a:t>Winner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93E1E-AB4B-41C6-A011-F51D5655E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3811" cy="4351338"/>
          </a:xfrm>
        </p:spPr>
        <p:txBody>
          <a:bodyPr/>
          <a:lstStyle/>
          <a:p>
            <a:r>
              <a:rPr lang="en-US" dirty="0"/>
              <a:t>Byte level MMU was a massive success</a:t>
            </a:r>
          </a:p>
          <a:p>
            <a:r>
              <a:rPr lang="en-US" dirty="0"/>
              <a:t>Found loads of new bugs because of this</a:t>
            </a:r>
          </a:p>
          <a:p>
            <a:pPr lvl="1"/>
            <a:r>
              <a:rPr lang="en-US" dirty="0"/>
              <a:t>Later some were discovered to go further out-of-bounds</a:t>
            </a:r>
          </a:p>
          <a:p>
            <a:pPr lvl="1"/>
            <a:r>
              <a:rPr lang="en-US" dirty="0"/>
              <a:t>Without the initial 1-byte OOB it never would have been prioritized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1748" name="Picture 4" descr="Image result for youre winner">
            <a:extLst>
              <a:ext uri="{FF2B5EF4-FFF2-40B4-BE49-F238E27FC236}">
                <a16:creationId xmlns:a16="http://schemas.microsoft.com/office/drawing/2014/main" id="{22362837-46A1-42EE-8351-7901A2564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875" y="547687"/>
            <a:ext cx="51435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010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6B25-5030-4F5A-9A73-62C8AE91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Ditching QEMU (salad)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4BBFB-3142-4CBD-A265-E544AEF08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QEMU wasn’t designed for fuzzing</a:t>
            </a:r>
          </a:p>
          <a:p>
            <a:r>
              <a:rPr lang="en-US" dirty="0"/>
              <a:t>Some things were abstracted for performance</a:t>
            </a:r>
          </a:p>
          <a:p>
            <a:pPr lvl="1"/>
            <a:r>
              <a:rPr lang="en-US" dirty="0"/>
              <a:t>Blocks</a:t>
            </a:r>
          </a:p>
          <a:p>
            <a:pPr lvl="1"/>
            <a:r>
              <a:rPr lang="en-US" dirty="0"/>
              <a:t>Register state not always being in sync</a:t>
            </a:r>
          </a:p>
          <a:p>
            <a:r>
              <a:rPr lang="en-US" dirty="0"/>
              <a:t>Wrote a naïve emulator for MIPS32</a:t>
            </a:r>
          </a:p>
          <a:p>
            <a:pPr lvl="1"/>
            <a:r>
              <a:rPr lang="en-US" dirty="0"/>
              <a:t>High introspection</a:t>
            </a:r>
          </a:p>
          <a:p>
            <a:pPr lvl="1"/>
            <a:r>
              <a:rPr lang="en-US" dirty="0"/>
              <a:t>Linear scaling with cores</a:t>
            </a:r>
          </a:p>
          <a:p>
            <a:pPr lvl="1"/>
            <a:r>
              <a:rPr lang="en-US" dirty="0"/>
              <a:t>Byte-level MMU support</a:t>
            </a:r>
          </a:p>
          <a:p>
            <a:pPr lvl="1"/>
            <a:r>
              <a:rPr lang="en-US" dirty="0"/>
              <a:t>Registers/memory always in sync</a:t>
            </a:r>
          </a:p>
          <a:p>
            <a:pPr lvl="1"/>
            <a:r>
              <a:rPr lang="en-US" dirty="0"/>
              <a:t>Eventually added JIT</a:t>
            </a:r>
          </a:p>
        </p:txBody>
      </p:sp>
      <p:pic>
        <p:nvPicPr>
          <p:cNvPr id="29698" name="Picture 2" descr="Image result for salad">
            <a:extLst>
              <a:ext uri="{FF2B5EF4-FFF2-40B4-BE49-F238E27FC236}">
                <a16:creationId xmlns:a16="http://schemas.microsoft.com/office/drawing/2014/main" id="{A6311EAC-B595-4668-B483-14AFBEC46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324" y="2913151"/>
            <a:ext cx="5095576" cy="339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632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7343B-9287-49AB-9831-B241D22D1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5EB33-71AD-461B-A746-83E264F29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7608" cy="4351338"/>
          </a:xfrm>
        </p:spPr>
        <p:txBody>
          <a:bodyPr/>
          <a:lstStyle/>
          <a:p>
            <a:r>
              <a:rPr lang="en-US" dirty="0"/>
              <a:t>Why not add register state tracking in salad?</a:t>
            </a:r>
          </a:p>
          <a:p>
            <a:pPr lvl="1"/>
            <a:r>
              <a:rPr lang="en-US" dirty="0"/>
              <a:t>On register loads and stores record register state</a:t>
            </a:r>
          </a:p>
          <a:p>
            <a:r>
              <a:rPr lang="en-US" dirty="0"/>
              <a:t>State explosion!</a:t>
            </a:r>
          </a:p>
          <a:p>
            <a:pPr lvl="1"/>
            <a:r>
              <a:rPr lang="en-US" dirty="0"/>
              <a:t>Track only minimum/maximum values observed</a:t>
            </a:r>
          </a:p>
          <a:p>
            <a:pPr lvl="1"/>
            <a:r>
              <a:rPr lang="en-US" dirty="0"/>
              <a:t>Limit each PC to only n inputs</a:t>
            </a:r>
          </a:p>
          <a:p>
            <a:r>
              <a:rPr lang="en-US" dirty="0"/>
              <a:t>Had some success finding bugs in common code paths but obscure states</a:t>
            </a:r>
          </a:p>
          <a:p>
            <a:r>
              <a:rPr lang="en-US" dirty="0"/>
              <a:t>Mildly successful</a:t>
            </a:r>
          </a:p>
          <a:p>
            <a:pPr lvl="1"/>
            <a:r>
              <a:rPr lang="en-US" dirty="0"/>
              <a:t>Limited by the mass amount of data produced</a:t>
            </a:r>
          </a:p>
        </p:txBody>
      </p:sp>
      <p:pic>
        <p:nvPicPr>
          <p:cNvPr id="32770" name="Picture 2" descr="Image result for x86 registers">
            <a:extLst>
              <a:ext uri="{FF2B5EF4-FFF2-40B4-BE49-F238E27FC236}">
                <a16:creationId xmlns:a16="http://schemas.microsoft.com/office/drawing/2014/main" id="{868E1FF6-2356-4B52-BC82-985F5E997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08" y="1837833"/>
            <a:ext cx="4243112" cy="318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473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C7FE0-A5C0-4403-8C58-6690CD71B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64E6E-EE92-4CDB-9B54-094412053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Corruption bugs in my own tools</a:t>
            </a:r>
          </a:p>
          <a:p>
            <a:pPr lvl="1"/>
            <a:r>
              <a:rPr lang="en-US" dirty="0"/>
              <a:t>Uncomfortable with results</a:t>
            </a:r>
          </a:p>
          <a:p>
            <a:pPr lvl="1"/>
            <a:r>
              <a:rPr lang="en-US" dirty="0"/>
              <a:t>Lost a few weeks of progress due to my own bug</a:t>
            </a:r>
          </a:p>
          <a:p>
            <a:r>
              <a:rPr lang="en-US" dirty="0"/>
              <a:t>Started trying out Rust</a:t>
            </a:r>
          </a:p>
          <a:p>
            <a:r>
              <a:rPr lang="en-US" dirty="0"/>
              <a:t>Somehow really liked it even though I hated anything higher level than C</a:t>
            </a:r>
          </a:p>
          <a:p>
            <a:r>
              <a:rPr lang="en-US" dirty="0"/>
              <a:t>Ported all my tools to Rust</a:t>
            </a:r>
          </a:p>
          <a:p>
            <a:pPr lvl="1"/>
            <a:r>
              <a:rPr lang="en-US" dirty="0"/>
              <a:t>Hypervisor</a:t>
            </a:r>
          </a:p>
          <a:p>
            <a:pPr lvl="1"/>
            <a:r>
              <a:rPr lang="en-US" dirty="0"/>
              <a:t>Emulators</a:t>
            </a:r>
          </a:p>
          <a:p>
            <a:pPr lvl="1"/>
            <a:r>
              <a:rPr lang="en-US" dirty="0" err="1"/>
              <a:t>Misc</a:t>
            </a:r>
            <a:r>
              <a:rPr lang="en-US" dirty="0"/>
              <a:t> tools</a:t>
            </a:r>
          </a:p>
        </p:txBody>
      </p:sp>
      <p:pic>
        <p:nvPicPr>
          <p:cNvPr id="33794" name="Picture 2" descr="Image result for rust lang">
            <a:extLst>
              <a:ext uri="{FF2B5EF4-FFF2-40B4-BE49-F238E27FC236}">
                <a16:creationId xmlns:a16="http://schemas.microsoft.com/office/drawing/2014/main" id="{EFFF7D34-1FFC-4A67-B344-C9DCD722C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623" y="3670618"/>
            <a:ext cx="5051453" cy="336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095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51AF3-E7D6-4F1F-A4B0-B77EF455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Vectorized Emulation (</a:t>
            </a:r>
            <a:r>
              <a:rPr lang="en-US" dirty="0" err="1"/>
              <a:t>wafflecone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C8F1B-5523-49A1-A063-9576B4DEC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Run multiple VMs per core using AVX-512 instructions</a:t>
            </a:r>
          </a:p>
          <a:p>
            <a:pPr lvl="1"/>
            <a:r>
              <a:rPr lang="en-US" dirty="0"/>
              <a:t>16 32-bit VMs per core</a:t>
            </a:r>
          </a:p>
          <a:p>
            <a:pPr lvl="1"/>
            <a:r>
              <a:rPr lang="en-US" dirty="0"/>
              <a:t>8 64-bit VMs per core</a:t>
            </a:r>
          </a:p>
          <a:p>
            <a:r>
              <a:rPr lang="en-US" dirty="0"/>
              <a:t>Best case scenario: 2 trillion instructions per second</a:t>
            </a:r>
          </a:p>
          <a:p>
            <a:pPr lvl="1"/>
            <a:r>
              <a:rPr lang="en-US" dirty="0"/>
              <a:t>Average case 80 billion per second</a:t>
            </a:r>
          </a:p>
          <a:p>
            <a:pPr lvl="1"/>
            <a:r>
              <a:rPr lang="en-US" dirty="0"/>
              <a:t>That’s about 100k </a:t>
            </a:r>
            <a:r>
              <a:rPr lang="en-US" dirty="0" err="1"/>
              <a:t>fcps</a:t>
            </a:r>
            <a:r>
              <a:rPr lang="en-US" dirty="0"/>
              <a:t> for small targets</a:t>
            </a:r>
          </a:p>
          <a:p>
            <a:r>
              <a:rPr lang="en-US" dirty="0"/>
              <a:t>Almost all existing tech baked in:</a:t>
            </a:r>
          </a:p>
          <a:p>
            <a:pPr lvl="1"/>
            <a:r>
              <a:rPr lang="en-US" dirty="0"/>
              <a:t>Code coverage</a:t>
            </a:r>
          </a:p>
          <a:p>
            <a:pPr lvl="1"/>
            <a:r>
              <a:rPr lang="en-US" dirty="0"/>
              <a:t>Byte-level MMU</a:t>
            </a:r>
          </a:p>
          <a:p>
            <a:pPr lvl="1"/>
            <a:r>
              <a:rPr lang="en-US" dirty="0"/>
              <a:t>Register and memory coverage</a:t>
            </a:r>
          </a:p>
          <a:p>
            <a:pPr lvl="1"/>
            <a:r>
              <a:rPr lang="en-US" dirty="0"/>
              <a:t>Dirty bit restores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F50D6-7792-4B2B-B00B-1AD21A940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903" y="1417638"/>
            <a:ext cx="291360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52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8B4F-F1CF-43D1-B887-9742DB08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Vectorized Emulation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2AADD-3F1C-450D-94B4-81BA53442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Differential coverage</a:t>
            </a:r>
          </a:p>
          <a:p>
            <a:pPr lvl="1"/>
            <a:r>
              <a:rPr lang="en-US" dirty="0"/>
              <a:t>Only record coverage for registers/code paths which are user-influenced</a:t>
            </a:r>
          </a:p>
          <a:p>
            <a:pPr lvl="1"/>
            <a:r>
              <a:rPr lang="en-US" dirty="0"/>
              <a:t>Register coverage now feasible</a:t>
            </a:r>
          </a:p>
          <a:p>
            <a:r>
              <a:rPr lang="en-US" dirty="0"/>
              <a:t>Added uninitialized memory tracking</a:t>
            </a:r>
          </a:p>
          <a:p>
            <a:pPr lvl="1"/>
            <a:r>
              <a:rPr lang="en-US" dirty="0"/>
              <a:t>Read-after-write (</a:t>
            </a:r>
            <a:r>
              <a:rPr lang="en-US" dirty="0" err="1"/>
              <a:t>RaW</a:t>
            </a:r>
            <a:r>
              <a:rPr lang="en-US" dirty="0"/>
              <a:t>) memory</a:t>
            </a:r>
          </a:p>
          <a:p>
            <a:pPr lvl="1"/>
            <a:r>
              <a:rPr lang="en-US" dirty="0" err="1"/>
              <a:t>RaW</a:t>
            </a:r>
            <a:r>
              <a:rPr lang="en-US" dirty="0"/>
              <a:t> memory faults on reads unless written to prior</a:t>
            </a:r>
          </a:p>
          <a:p>
            <a:pPr lvl="1"/>
            <a:r>
              <a:rPr lang="en-US" dirty="0"/>
              <a:t>Byte level as well</a:t>
            </a:r>
          </a:p>
          <a:p>
            <a:r>
              <a:rPr lang="en-US" dirty="0"/>
              <a:t>Can fuzz portions of code without snapshots due to </a:t>
            </a:r>
            <a:r>
              <a:rPr lang="en-US" dirty="0" err="1"/>
              <a:t>RaW</a:t>
            </a:r>
            <a:r>
              <a:rPr lang="en-US" dirty="0"/>
              <a:t> memory</a:t>
            </a:r>
          </a:p>
          <a:p>
            <a:pPr lvl="1"/>
            <a:r>
              <a:rPr lang="en-US" dirty="0"/>
              <a:t>Just set PC to point to a function, mark all writable sections as </a:t>
            </a:r>
            <a:r>
              <a:rPr lang="en-US" dirty="0" err="1"/>
              <a:t>RaW</a:t>
            </a:r>
            <a:endParaRPr lang="en-US" dirty="0"/>
          </a:p>
          <a:p>
            <a:pPr lvl="1"/>
            <a:r>
              <a:rPr lang="en-US" dirty="0"/>
              <a:t>Fill in </a:t>
            </a:r>
            <a:r>
              <a:rPr lang="en-US" dirty="0" err="1"/>
              <a:t>globals</a:t>
            </a:r>
            <a:r>
              <a:rPr lang="en-US" dirty="0"/>
              <a:t>/structure fields as needed</a:t>
            </a:r>
          </a:p>
          <a:p>
            <a:pPr lvl="1"/>
            <a:r>
              <a:rPr lang="en-US" dirty="0"/>
              <a:t>Helps fuzz targets you could never run</a:t>
            </a:r>
          </a:p>
          <a:p>
            <a:endParaRPr lang="en-US" dirty="0"/>
          </a:p>
        </p:txBody>
      </p:sp>
      <p:pic>
        <p:nvPicPr>
          <p:cNvPr id="35842" name="Picture 2" descr="Image result for vector math">
            <a:extLst>
              <a:ext uri="{FF2B5EF4-FFF2-40B4-BE49-F238E27FC236}">
                <a16:creationId xmlns:a16="http://schemas.microsoft.com/office/drawing/2014/main" id="{100977A8-E236-42AD-9228-571F1425C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754" y="365125"/>
            <a:ext cx="2447925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8806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23AEB-1A94-470E-895F-322A0B80F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Vectorized Emulation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6FCA9-11CA-4239-9B04-B6020DCC7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86070" cy="4351338"/>
          </a:xfrm>
        </p:spPr>
        <p:txBody>
          <a:bodyPr/>
          <a:lstStyle/>
          <a:p>
            <a:r>
              <a:rPr lang="en-US" dirty="0"/>
              <a:t>“Solvers”</a:t>
            </a:r>
          </a:p>
          <a:p>
            <a:pPr lvl="1"/>
            <a:r>
              <a:rPr lang="en-US" dirty="0"/>
              <a:t>Feedback based on closeness during compares</a:t>
            </a:r>
          </a:p>
          <a:p>
            <a:pPr lvl="1"/>
            <a:r>
              <a:rPr lang="en-US" dirty="0"/>
              <a:t>Feedback based on register state</a:t>
            </a:r>
          </a:p>
          <a:p>
            <a:r>
              <a:rPr lang="en-US" dirty="0"/>
              <a:t>Byte flipper finding magic strings like “HTTP/1.1” almost instantly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76AF2-9434-485F-AB81-D2D7A9CCA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270" y="1656712"/>
            <a:ext cx="7828602" cy="468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356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CF119-DD5F-4EE1-A895-A767FF423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Breathe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19D7F-BA6C-4954-80AD-9864A8B96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probably talking too fast at this point</a:t>
            </a:r>
          </a:p>
        </p:txBody>
      </p:sp>
    </p:spTree>
    <p:extLst>
      <p:ext uri="{BB962C8B-B14F-4D97-AF65-F5344CB8AC3E}">
        <p14:creationId xmlns:p14="http://schemas.microsoft.com/office/powerpoint/2010/main" val="17079210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23AEB-1A94-470E-895F-322A0B80F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6FCA9-11CA-4239-9B04-B6020DCC7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wafflecone</a:t>
            </a:r>
            <a:r>
              <a:rPr lang="en-US" dirty="0"/>
              <a:t> being rewritten for cleanliness</a:t>
            </a:r>
          </a:p>
          <a:p>
            <a:pPr lvl="1"/>
            <a:r>
              <a:rPr lang="en-US" dirty="0"/>
              <a:t>Using a graph based IL versus block based</a:t>
            </a:r>
          </a:p>
          <a:p>
            <a:pPr lvl="1"/>
            <a:r>
              <a:rPr lang="en-US" dirty="0"/>
              <a:t>Designed to be used rather than a proof-of-concept</a:t>
            </a:r>
          </a:p>
          <a:p>
            <a:r>
              <a:rPr lang="en-US" dirty="0"/>
              <a:t>Which tool do I use?</a:t>
            </a:r>
          </a:p>
          <a:p>
            <a:pPr lvl="1"/>
            <a:r>
              <a:rPr lang="en-US" dirty="0"/>
              <a:t>Hard targets: </a:t>
            </a:r>
            <a:r>
              <a:rPr lang="en-US" dirty="0" err="1"/>
              <a:t>wafflecone</a:t>
            </a:r>
            <a:r>
              <a:rPr lang="en-US" dirty="0"/>
              <a:t> / </a:t>
            </a:r>
            <a:r>
              <a:rPr lang="en-US" dirty="0" err="1"/>
              <a:t>falkervisor</a:t>
            </a:r>
            <a:r>
              <a:rPr lang="en-US" dirty="0"/>
              <a:t> / creative juice</a:t>
            </a:r>
          </a:p>
          <a:p>
            <a:pPr lvl="1"/>
            <a:r>
              <a:rPr lang="en-US" dirty="0"/>
              <a:t>Medium targets: Custom debuggers like I used for Chrome IPC</a:t>
            </a:r>
          </a:p>
          <a:p>
            <a:pPr lvl="1"/>
            <a:r>
              <a:rPr lang="en-US" dirty="0"/>
              <a:t>Soft targets: Literally anything</a:t>
            </a:r>
          </a:p>
          <a:p>
            <a:r>
              <a:rPr lang="en-US" dirty="0"/>
              <a:t>What’s the right solution?</a:t>
            </a:r>
          </a:p>
          <a:p>
            <a:pPr lvl="1"/>
            <a:r>
              <a:rPr lang="en-US" dirty="0"/>
              <a:t>There is no right solution</a:t>
            </a:r>
          </a:p>
          <a:p>
            <a:pPr lvl="1"/>
            <a:r>
              <a:rPr lang="en-US" dirty="0"/>
              <a:t>All targets should be approached uniquely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829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766A6-7A73-4D47-A762-ABA3705B9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Fuzzing Visualized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C4606-D381-4A4C-B9CC-163C65C90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" y="1990725"/>
            <a:ext cx="110775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50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CF119-DD5F-4EE1-A895-A767FF423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19D7F-BA6C-4954-80AD-9864A8B96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406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2373-068E-4CAC-BC0B-EA2165E5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67B74-63D3-4D40-A551-CCF63742D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Hypervisor coverage slides</a:t>
            </a:r>
          </a:p>
          <a:p>
            <a:pPr lvl="1"/>
            <a:r>
              <a:rPr lang="en-US" dirty="0">
                <a:hlinkClick r:id="rId2"/>
              </a:rPr>
              <a:t>https://docs.google.com/presentation/d/15NvwXRWMSpOxOjt8gnSbj6marZ9U3a3GwQ2sZo3JxxM/edit?usp=sharing</a:t>
            </a:r>
            <a:endParaRPr lang="en-US" dirty="0"/>
          </a:p>
          <a:p>
            <a:r>
              <a:rPr lang="en-US" dirty="0" err="1"/>
              <a:t>Falkervisor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https://github.com/gamozolabs/falkervisor_grilled_cheese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https://github.com/gamozolabs/falkervisor_beta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https://www.youtube.com/watch?v=bJbfYf89xMc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https://www.youtube.com/watch?v=7Yjvk_RG5a0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https://www.youtube.com/watch?v=AqFMSI8e9Qo</a:t>
            </a:r>
            <a:endParaRPr lang="en-US" dirty="0"/>
          </a:p>
          <a:p>
            <a:r>
              <a:rPr lang="en-US" dirty="0"/>
              <a:t>Vectorized emulation</a:t>
            </a:r>
          </a:p>
          <a:p>
            <a:pPr lvl="1"/>
            <a:r>
              <a:rPr lang="en-US" dirty="0">
                <a:hlinkClick r:id="rId8"/>
              </a:rPr>
              <a:t>https://gamozolabs.github.io/fuzzing/2018/10/14/vectorized_emulation.html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640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C508-6F70-44B1-A445-F6ECC277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B1325-9B6F-4FAD-9347-85B9608C9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Fuzz cases per input is a useful metric</a:t>
            </a:r>
          </a:p>
          <a:p>
            <a:pPr lvl="1"/>
            <a:r>
              <a:rPr lang="en-US" dirty="0"/>
              <a:t>Got 100k inputs but getting 10 </a:t>
            </a:r>
            <a:r>
              <a:rPr lang="en-US" dirty="0" err="1"/>
              <a:t>fcps</a:t>
            </a:r>
            <a:r>
              <a:rPr lang="en-US" dirty="0"/>
              <a:t>?</a:t>
            </a:r>
          </a:p>
          <a:p>
            <a:r>
              <a:rPr lang="en-US" dirty="0"/>
              <a:t>Most performance on fuzzing tools is terrible</a:t>
            </a:r>
          </a:p>
          <a:p>
            <a:r>
              <a:rPr lang="en-US" dirty="0"/>
              <a:t>Fuzz in-memory if possible</a:t>
            </a:r>
          </a:p>
          <a:p>
            <a:r>
              <a:rPr lang="en-US" dirty="0"/>
              <a:t>I personally restart my fuzzing from scratch each run</a:t>
            </a:r>
          </a:p>
          <a:p>
            <a:pPr lvl="1"/>
            <a:r>
              <a:rPr lang="en-US" dirty="0"/>
              <a:t>If you start from a known coverage state/input database you might mask that your </a:t>
            </a:r>
            <a:r>
              <a:rPr lang="en-US" dirty="0" err="1"/>
              <a:t>fuzzer</a:t>
            </a:r>
            <a:r>
              <a:rPr lang="en-US" dirty="0"/>
              <a:t> is broken</a:t>
            </a:r>
          </a:p>
          <a:p>
            <a:r>
              <a:rPr lang="en-US" dirty="0"/>
              <a:t>“Oracle” crashes are awesome</a:t>
            </a:r>
          </a:p>
          <a:p>
            <a:pPr lvl="1"/>
            <a:r>
              <a:rPr lang="en-US" dirty="0" err="1"/>
              <a:t>Div</a:t>
            </a:r>
            <a:r>
              <a:rPr lang="en-US" dirty="0"/>
              <a:t> by zero?</a:t>
            </a:r>
          </a:p>
          <a:p>
            <a:pPr lvl="1"/>
            <a:r>
              <a:rPr lang="en-US" dirty="0"/>
              <a:t>Null </a:t>
            </a:r>
            <a:r>
              <a:rPr lang="en-US" dirty="0" err="1"/>
              <a:t>deref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May be useless, but it gives you a reference point</a:t>
            </a:r>
          </a:p>
          <a:p>
            <a:r>
              <a:rPr lang="en-US" dirty="0"/>
              <a:t>Are you spending lots of CPU time in the kernel?</a:t>
            </a:r>
          </a:p>
          <a:p>
            <a:pPr lvl="1"/>
            <a:r>
              <a:rPr lang="en-US" dirty="0"/>
              <a:t>You’re probably not fuzzing much (forking? Disk I/O?)</a:t>
            </a:r>
          </a:p>
        </p:txBody>
      </p:sp>
    </p:spTree>
    <p:extLst>
      <p:ext uri="{BB962C8B-B14F-4D97-AF65-F5344CB8AC3E}">
        <p14:creationId xmlns:p14="http://schemas.microsoft.com/office/powerpoint/2010/main" val="1240046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BB767-ED6F-4AAE-AE38-DFD7231E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Fuzz Cycle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D2FB661-CFA1-468A-8C60-10C63E0D09FE}"/>
              </a:ext>
            </a:extLst>
          </p:cNvPr>
          <p:cNvSpPr/>
          <p:nvPr/>
        </p:nvSpPr>
        <p:spPr>
          <a:xfrm>
            <a:off x="838200" y="3457842"/>
            <a:ext cx="2208088" cy="996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inputs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9B184F-C5EF-4B2C-BA70-07B718F02223}"/>
              </a:ext>
            </a:extLst>
          </p:cNvPr>
          <p:cNvSpPr/>
          <p:nvPr/>
        </p:nvSpPr>
        <p:spPr>
          <a:xfrm>
            <a:off x="838200" y="1690688"/>
            <a:ext cx="2208088" cy="996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Gather sample inputs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944F38F-8B10-419E-BB25-0BE86F8D18F1}"/>
              </a:ext>
            </a:extLst>
          </p:cNvPr>
          <p:cNvSpPr/>
          <p:nvPr/>
        </p:nvSpPr>
        <p:spPr>
          <a:xfrm>
            <a:off x="3990653" y="2634198"/>
            <a:ext cx="2004318" cy="99659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Mutate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08D31B-1EBE-45C1-A4DE-B45A6A84933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046288" y="2188985"/>
            <a:ext cx="944365" cy="9435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431B71-E2D1-4F34-9585-8EDE87C153C7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3046288" y="3132495"/>
            <a:ext cx="944365" cy="8236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7DD3BF3-DB65-4BF1-9889-E122AE127D09}"/>
              </a:ext>
            </a:extLst>
          </p:cNvPr>
          <p:cNvSpPr/>
          <p:nvPr/>
        </p:nvSpPr>
        <p:spPr>
          <a:xfrm>
            <a:off x="6695325" y="2634196"/>
            <a:ext cx="2004318" cy="99659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1C5810-91D0-48EB-A770-769A3AF24F62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5994971" y="3132493"/>
            <a:ext cx="700354" cy="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8ECEE09-631D-4DB9-8CB7-8CA834600031}"/>
              </a:ext>
            </a:extLst>
          </p:cNvPr>
          <p:cNvSpPr/>
          <p:nvPr/>
        </p:nvSpPr>
        <p:spPr>
          <a:xfrm>
            <a:off x="9477910" y="2634198"/>
            <a:ext cx="2004318" cy="99659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Crash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EE5360-50D8-464F-A942-5ECA811BE80E}"/>
              </a:ext>
            </a:extLst>
          </p:cNvPr>
          <p:cNvSpPr/>
          <p:nvPr/>
        </p:nvSpPr>
        <p:spPr>
          <a:xfrm>
            <a:off x="9477910" y="4264362"/>
            <a:ext cx="2004318" cy="996593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Triage and Report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001AEA-8FA8-4F6A-99C7-C97BF1BC1EBD}"/>
              </a:ext>
            </a:extLst>
          </p:cNvPr>
          <p:cNvCxnSpPr>
            <a:stCxn id="19" idx="3"/>
            <a:endCxn id="29" idx="1"/>
          </p:cNvCxnSpPr>
          <p:nvPr/>
        </p:nvCxnSpPr>
        <p:spPr>
          <a:xfrm>
            <a:off x="8699643" y="3132493"/>
            <a:ext cx="778267" cy="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D17E7A-38FE-4F1A-BB57-96093EE0091E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>
            <a:off x="10480069" y="3630791"/>
            <a:ext cx="0" cy="6335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019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512E-5774-46F5-8A2A-0B519EC9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Fuzzing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67811-3737-44C9-8C7B-1F866F727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Generating all valid inputs is nearly impossible</a:t>
            </a:r>
          </a:p>
          <a:p>
            <a:r>
              <a:rPr lang="en-US" dirty="0"/>
              <a:t>Custom protocol extensions hard to know about without reversing</a:t>
            </a:r>
          </a:p>
          <a:p>
            <a:r>
              <a:rPr lang="en-US" dirty="0"/>
              <a:t>Non-crashing bugs typically not found</a:t>
            </a:r>
          </a:p>
          <a:p>
            <a:pPr lvl="1"/>
            <a:r>
              <a:rPr lang="en-US" dirty="0"/>
              <a:t>Arbitrary file read</a:t>
            </a:r>
          </a:p>
          <a:p>
            <a:pPr lvl="1"/>
            <a:r>
              <a:rPr lang="en-US" dirty="0"/>
              <a:t>SQL injection</a:t>
            </a:r>
          </a:p>
          <a:p>
            <a:pPr lvl="1"/>
            <a:r>
              <a:rPr lang="en-US" dirty="0"/>
              <a:t>Magical privilege escalation</a:t>
            </a:r>
          </a:p>
          <a:p>
            <a:r>
              <a:rPr lang="en-US" dirty="0"/>
              <a:t>Hard to interpret progress</a:t>
            </a:r>
          </a:p>
          <a:p>
            <a:pPr lvl="1"/>
            <a:r>
              <a:rPr lang="en-US" dirty="0"/>
              <a:t>No crashes? Are there no bugs? Is your </a:t>
            </a:r>
            <a:r>
              <a:rPr lang="en-US" dirty="0" err="1"/>
              <a:t>fuzzer</a:t>
            </a:r>
            <a:r>
              <a:rPr lang="en-US" dirty="0"/>
              <a:t> not working?</a:t>
            </a:r>
          </a:p>
          <a:p>
            <a:pPr lvl="1"/>
            <a:r>
              <a:rPr lang="en-US" dirty="0"/>
              <a:t>Loads of crashes? Maybe it’s working? Maybe you’re finding 1% of the bugs?</a:t>
            </a:r>
          </a:p>
          <a:p>
            <a:r>
              <a:rPr lang="en-US" dirty="0"/>
              <a:t>Most off the shelf tooling requires source</a:t>
            </a:r>
          </a:p>
        </p:txBody>
      </p:sp>
      <p:pic>
        <p:nvPicPr>
          <p:cNvPr id="15362" name="Picture 2" descr="https://latex.codecogs.com/gif.latex?%5CLARGE%20%24%24%5Clim_%7Binputs%20%5Cto%20crash%7D%20fuzz%28inputs%29%24%24">
            <a:extLst>
              <a:ext uri="{FF2B5EF4-FFF2-40B4-BE49-F238E27FC236}">
                <a16:creationId xmlns:a16="http://schemas.microsoft.com/office/drawing/2014/main" id="{C0B5B65C-8444-40E6-B29F-FFD7B9662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393" y="3482919"/>
            <a:ext cx="302895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40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F74EAA-D906-4765-85DE-2EE645DE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Harnessing? What do you mean?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65DA6E-591A-41A3-902B-A90722128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92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1CFC7D-2FC7-47A2-82F1-A9246F23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Harness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D4D159-634B-42EE-A366-82CBAAD94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tooling used to observe program behavior</a:t>
            </a:r>
          </a:p>
          <a:p>
            <a:pPr lvl="1"/>
            <a:r>
              <a:rPr lang="en-US" dirty="0"/>
              <a:t>Debugger watching for crashes</a:t>
            </a:r>
          </a:p>
          <a:p>
            <a:pPr lvl="1"/>
            <a:r>
              <a:rPr lang="en-US" dirty="0"/>
              <a:t>Code coverage instrumentation by a compiler</a:t>
            </a:r>
          </a:p>
          <a:p>
            <a:pPr lvl="1"/>
            <a:r>
              <a:rPr lang="en-US" dirty="0"/>
              <a:t>Emulators/hypervisors to observe a whole system</a:t>
            </a:r>
          </a:p>
          <a:p>
            <a:r>
              <a:rPr lang="en-US" dirty="0"/>
              <a:t>What are they looking for?</a:t>
            </a:r>
          </a:p>
          <a:p>
            <a:pPr lvl="1"/>
            <a:r>
              <a:rPr lang="en-US" dirty="0"/>
              <a:t>Crashes</a:t>
            </a:r>
          </a:p>
          <a:p>
            <a:pPr lvl="1"/>
            <a:r>
              <a:rPr lang="en-US" dirty="0"/>
              <a:t>Code coverage</a:t>
            </a:r>
          </a:p>
          <a:p>
            <a:pPr lvl="1"/>
            <a:r>
              <a:rPr lang="en-US" dirty="0"/>
              <a:t>Unexpected program states</a:t>
            </a:r>
          </a:p>
          <a:p>
            <a:pPr lvl="1"/>
            <a:r>
              <a:rPr lang="en-US" dirty="0"/>
              <a:t>Error messages</a:t>
            </a:r>
          </a:p>
          <a:p>
            <a:pPr lvl="1"/>
            <a:r>
              <a:rPr lang="en-US" dirty="0"/>
              <a:t>Information leakage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8" name="Picture 4" descr="Image result for harness">
            <a:extLst>
              <a:ext uri="{FF2B5EF4-FFF2-40B4-BE49-F238E27FC236}">
                <a16:creationId xmlns:a16="http://schemas.microsoft.com/office/drawing/2014/main" id="{4BE923DB-D5DD-4DE7-B9F4-BBCDD3A2F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100" y="2339975"/>
            <a:ext cx="419100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924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2107</TotalTime>
  <Words>3902</Words>
  <Application>Microsoft Office PowerPoint</Application>
  <PresentationFormat>Widescreen</PresentationFormat>
  <Paragraphs>521</Paragraphs>
  <Slides>52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Adventures in Fuzzing</vt:lpstr>
      <vt:lpstr>A bit about me</vt:lpstr>
      <vt:lpstr>So what is fuzzing?</vt:lpstr>
      <vt:lpstr>Fuzzing</vt:lpstr>
      <vt:lpstr>Fuzzing Visualized</vt:lpstr>
      <vt:lpstr>Standard Fuzz Cycle</vt:lpstr>
      <vt:lpstr>Limitations of Fuzzing</vt:lpstr>
      <vt:lpstr>Harnessing? What do you mean?</vt:lpstr>
      <vt:lpstr>Harness</vt:lpstr>
      <vt:lpstr>Examples</vt:lpstr>
      <vt:lpstr>Just Invoking the Program</vt:lpstr>
      <vt:lpstr>AFL</vt:lpstr>
      <vt:lpstr>libfuzzer</vt:lpstr>
      <vt:lpstr>Architectural Improvements to Fuzzing</vt:lpstr>
      <vt:lpstr>Coverage Guided Fuzzing</vt:lpstr>
      <vt:lpstr>Coverage Guided Fuzzing</vt:lpstr>
      <vt:lpstr>Coverage Guided Fuzzing Example</vt:lpstr>
      <vt:lpstr>Coverage Guided Fuzzing Visualized</vt:lpstr>
      <vt:lpstr>Coverage Guided Fuzzing Visualized</vt:lpstr>
      <vt:lpstr>Feedback Fuzz Cycle</vt:lpstr>
      <vt:lpstr>Crash Amplification</vt:lpstr>
      <vt:lpstr>Crash Amplification</vt:lpstr>
      <vt:lpstr>Performance</vt:lpstr>
      <vt:lpstr>Snapshot Fuzzing</vt:lpstr>
      <vt:lpstr>A Journey through experience </vt:lpstr>
      <vt:lpstr>Starting Off</vt:lpstr>
      <vt:lpstr>A New Target Appears</vt:lpstr>
      <vt:lpstr>Capturing Chrome IPC Traffic</vt:lpstr>
      <vt:lpstr>Feeding Captured Traffic Back</vt:lpstr>
      <vt:lpstr>Hmm… maybe harnessing is good?</vt:lpstr>
      <vt:lpstr>Improving Harnessing (fruitsnack)</vt:lpstr>
      <vt:lpstr>A new era</vt:lpstr>
      <vt:lpstr>A new era (skeletor)</vt:lpstr>
      <vt:lpstr>Fuzzing systems in a hypervisor (brownie)</vt:lpstr>
      <vt:lpstr>grilled_cheese</vt:lpstr>
      <vt:lpstr>Wait what? Fuzzing with a hypervisor?</vt:lpstr>
      <vt:lpstr>Wait what? Fuzzing with a hypervisor?</vt:lpstr>
      <vt:lpstr>Multiple Snapshots</vt:lpstr>
      <vt:lpstr>Emulation</vt:lpstr>
      <vt:lpstr>Emulation Improved</vt:lpstr>
      <vt:lpstr>Winner Winner!</vt:lpstr>
      <vt:lpstr>Ditching QEMU (salad)</vt:lpstr>
      <vt:lpstr>Register Coverage</vt:lpstr>
      <vt:lpstr>Rust</vt:lpstr>
      <vt:lpstr>Vectorized Emulation (wafflecone)</vt:lpstr>
      <vt:lpstr>Vectorized Emulation</vt:lpstr>
      <vt:lpstr>Vectorized Emulation</vt:lpstr>
      <vt:lpstr>Breathe</vt:lpstr>
      <vt:lpstr>Modern Day</vt:lpstr>
      <vt:lpstr>Questions?</vt:lpstr>
      <vt:lpstr>Resources</vt:lpstr>
      <vt:lpstr>Random points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Adventures in Fuzzing</dc:title>
  <dc:creator>Brandon Falk</dc:creator>
  <cp:lastModifiedBy>Brandon Falk</cp:lastModifiedBy>
  <cp:revision>141</cp:revision>
  <dcterms:created xsi:type="dcterms:W3CDTF">2018-11-11T00:23:45Z</dcterms:created>
  <dcterms:modified xsi:type="dcterms:W3CDTF">2018-11-13T16:46:30Z</dcterms:modified>
</cp:coreProperties>
</file>